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749" r:id="rId2"/>
    <p:sldId id="750" r:id="rId3"/>
    <p:sldId id="751" r:id="rId4"/>
    <p:sldId id="740" r:id="rId5"/>
    <p:sldId id="741" r:id="rId6"/>
    <p:sldId id="754" r:id="rId7"/>
    <p:sldId id="743" r:id="rId8"/>
    <p:sldId id="716" r:id="rId9"/>
    <p:sldId id="609" r:id="rId10"/>
    <p:sldId id="748" r:id="rId11"/>
    <p:sldId id="734" r:id="rId12"/>
    <p:sldId id="735" r:id="rId13"/>
    <p:sldId id="736" r:id="rId14"/>
    <p:sldId id="606" r:id="rId15"/>
    <p:sldId id="590" r:id="rId16"/>
    <p:sldId id="725" r:id="rId17"/>
    <p:sldId id="605" r:id="rId18"/>
    <p:sldId id="594" r:id="rId19"/>
    <p:sldId id="284" r:id="rId20"/>
    <p:sldId id="753" r:id="rId21"/>
    <p:sldId id="755" r:id="rId22"/>
    <p:sldId id="759" r:id="rId23"/>
    <p:sldId id="758" r:id="rId24"/>
    <p:sldId id="756" r:id="rId25"/>
    <p:sldId id="757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0086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19" autoAdjust="0"/>
  </p:normalViewPr>
  <p:slideViewPr>
    <p:cSldViewPr snapToGrid="0" snapToObjects="1">
      <p:cViewPr varScale="1">
        <p:scale>
          <a:sx n="119" d="100"/>
          <a:sy n="119" d="100"/>
        </p:scale>
        <p:origin x="234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AA293-8BA1-46CB-ACAD-B2ECE1A070FB}" type="datetimeFigureOut">
              <a:rPr lang="ru-RU" smtClean="0"/>
              <a:pPr/>
              <a:t>21.08.2019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DD42EF-28CA-46FC-B120-6DA4BFA9A9B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541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BEE8BD-E89F-4D1B-9A00-BE88A060023E}" type="slidenum">
              <a:rPr lang="ru-RU"/>
              <a:pPr/>
              <a:t>3</a:t>
            </a:fld>
            <a:endParaRPr lang="ru-RU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Даже в странах с высоким уровнем жизни процент кахексии среди онкобольных достигает 85%.</a:t>
            </a:r>
          </a:p>
          <a:p>
            <a:r>
              <a:rPr lang="ru-RU" dirty="0"/>
              <a:t>Усугубляет ситуацию и то, что кахексия сама по себе дает очень высокий процент смертности и, по сути дела, лишает даже потенциально излечиваемых больных шансов выжить, препятствует проведению лечения и ухудшает его результат.</a:t>
            </a:r>
          </a:p>
          <a:p>
            <a:r>
              <a:rPr lang="ru-RU" dirty="0"/>
              <a:t>Как же устранить влияние опухоли на нутритивный статус больного раком?  </a:t>
            </a:r>
          </a:p>
          <a:p>
            <a:r>
              <a:rPr lang="ru-RU" dirty="0"/>
              <a:t>Ответ очевиден – необходимо усиленное </a:t>
            </a:r>
            <a:r>
              <a:rPr lang="ru-RU" dirty="0" smtClean="0"/>
              <a:t>питание с использованием хорошо переносимых и легко усвояемых</a:t>
            </a:r>
            <a:r>
              <a:rPr lang="ru-RU" baseline="0" dirty="0" smtClean="0"/>
              <a:t> продуктов лечебного питания.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45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="" xmlns:a16="http://schemas.microsoft.com/office/drawing/2014/main" id="{B1F4E066-BDA6-42D0-96AA-43391B1767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A2E885F-1ACD-45D0-922F-495AB3831223}" type="slidenum">
              <a:rPr lang="ru-RU" altLang="ru-RU"/>
              <a:pPr eaLnBrk="1" hangingPunct="1"/>
              <a:t>4</a:t>
            </a:fld>
            <a:endParaRPr lang="ru-RU" altLang="ru-RU"/>
          </a:p>
        </p:txBody>
      </p:sp>
      <p:sp>
        <p:nvSpPr>
          <p:cNvPr id="36867" name="Rectangle 2">
            <a:extLst>
              <a:ext uri="{FF2B5EF4-FFF2-40B4-BE49-F238E27FC236}">
                <a16:creationId xmlns="" xmlns:a16="http://schemas.microsoft.com/office/drawing/2014/main" id="{78787C03-0197-4AB8-AC75-7F7366DA2A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="" xmlns:a16="http://schemas.microsoft.com/office/drawing/2014/main" id="{99ECBF4F-E1F5-4FB4-974A-DD387ADC4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4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>
            <a:extLst>
              <a:ext uri="{FF2B5EF4-FFF2-40B4-BE49-F238E27FC236}">
                <a16:creationId xmlns="" xmlns:a16="http://schemas.microsoft.com/office/drawing/2014/main" id="{70F2BEC0-84CC-4B6F-8296-2DFB78643B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944688" y="355600"/>
            <a:ext cx="3017837" cy="1698625"/>
          </a:xfrm>
          <a:solidFill>
            <a:srgbClr val="FFFFFF"/>
          </a:solidFill>
          <a:ln w="12700" cap="flat"/>
        </p:spPr>
      </p:sp>
      <p:graphicFrame>
        <p:nvGraphicFramePr>
          <p:cNvPr id="3074" name="Object 3">
            <a:extLst>
              <a:ext uri="{FF2B5EF4-FFF2-40B4-BE49-F238E27FC236}">
                <a16:creationId xmlns="" xmlns:a16="http://schemas.microsoft.com/office/drawing/2014/main" id="{0838D2BB-6056-4B0E-B79B-1A2379553205}"/>
              </a:ext>
            </a:extLst>
          </p:cNvPr>
          <p:cNvGraphicFramePr>
            <a:graphicFrameLocks noGrp="1" noChangeAspect="1"/>
          </p:cNvGraphicFramePr>
          <p:nvPr>
            <p:ph type="body" idx="1"/>
          </p:nvPr>
        </p:nvGraphicFramePr>
        <p:xfrm>
          <a:off x="754063" y="2424113"/>
          <a:ext cx="5464175" cy="379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4" name="Документ" r:id="rId4" imgW="5486400" imgH="3813048" progId="Word.Document.8">
                  <p:embed/>
                </p:oleObj>
              </mc:Choice>
              <mc:Fallback>
                <p:oleObj name="Документ" r:id="rId4" imgW="5486400" imgH="3813048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2424113"/>
                        <a:ext cx="5464175" cy="379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545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778F4F3F-D17B-4CB8-AD34-75615A1586C8}" type="slidenum">
              <a:rPr lang="ru-RU" altLang="ru-RU">
                <a:latin typeface="Arial" panose="020B0604020202020204" pitchFamily="34" charset="0"/>
              </a:rPr>
              <a:pPr eaLnBrk="1" hangingPunct="1"/>
              <a:t>6</a:t>
            </a:fld>
            <a:endParaRPr lang="ru-RU" altLang="ru-RU">
              <a:latin typeface="Arial" panose="020B0604020202020204" pitchFamily="34" charset="0"/>
            </a:endParaRPr>
          </a:p>
        </p:txBody>
      </p:sp>
      <p:sp>
        <p:nvSpPr>
          <p:cNvPr id="61443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4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altLang="ru-RU" dirty="0" smtClean="0">
                <a:latin typeface="Arial" panose="020B0604020202020204" pitchFamily="34" charset="0"/>
              </a:rPr>
              <a:t>Возрастающая в условиях болезни потребность в белке и отсутствие в организме человека значимых депо белка диктует необходимость обеспечения поступления в организм больного достаточного количества белка, обладающего к тому же высокой биологической ценностью. В противном случае организм начинает разрушать белки мышечной ткани, используя полученные таким образом аминокислоты на синтез </a:t>
            </a:r>
            <a:r>
              <a:rPr lang="ru-RU" altLang="ru-RU" dirty="0" err="1" smtClean="0">
                <a:latin typeface="Arial" panose="020B0604020202020204" pitchFamily="34" charset="0"/>
              </a:rPr>
              <a:t>острофазовых</a:t>
            </a:r>
            <a:r>
              <a:rPr lang="ru-RU" altLang="ru-RU" dirty="0" smtClean="0">
                <a:latin typeface="Arial" panose="020B0604020202020204" pitchFamily="34" charset="0"/>
              </a:rPr>
              <a:t> белков, </a:t>
            </a:r>
            <a:r>
              <a:rPr lang="ru-RU" altLang="ru-RU" dirty="0" err="1" smtClean="0">
                <a:latin typeface="Arial" panose="020B0604020202020204" pitchFamily="34" charset="0"/>
              </a:rPr>
              <a:t>репаративные</a:t>
            </a:r>
            <a:r>
              <a:rPr lang="ru-RU" altLang="ru-RU" dirty="0" smtClean="0">
                <a:latin typeface="Arial" panose="020B0604020202020204" pitchFamily="34" charset="0"/>
              </a:rPr>
              <a:t> процессы и т.д. Потеря белков мышц может быть значимой, оказывая существенное влияние на течение заболевания. Так, установлено, что катаболизм белка в течение 8 дней лихорадки может быть эквивалентен потере 2 кг мышечной ткани. Отчасти такие высокие показатели связаны с тем, что из-за разницы в аминокислотном составе для синтеза 1 г антител необходим распад 2 г белка мышечной ткани.</a:t>
            </a:r>
          </a:p>
        </p:txBody>
      </p:sp>
      <p:sp>
        <p:nvSpPr>
          <p:cNvPr id="61445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/>
            <a:fld id="{49215726-1AF6-43B3-86B5-7D55C25325E1}" type="slidenum">
              <a:rPr lang="ru-RU" altLang="ru-RU" sz="1200">
                <a:latin typeface="Arial" panose="020B0604020202020204" pitchFamily="34" charset="0"/>
              </a:rPr>
              <a:pPr algn="r" eaLnBrk="1" hangingPunct="1"/>
              <a:t>6</a:t>
            </a:fld>
            <a:endParaRPr lang="ru-RU" altLang="ru-RU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74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Чтобы компенсировать потери белка и энергии во время онкологического процесса (или другой болезни) необходимо использовать не просто продукты с высоким содержанием белка, а специализированные</a:t>
            </a:r>
            <a:r>
              <a:rPr lang="ru-RU" baseline="0" dirty="0" smtClean="0"/>
              <a:t> легко усвояемые продукты. Только в этом случае поступающие в организм белок и энергия  усвоятся и  пойдут на построение своих собственных белков, клеток, тканей.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DD42EF-28CA-46FC-B120-6DA4BFA9A9BF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23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Образ слайда 1">
            <a:extLst>
              <a:ext uri="{FF2B5EF4-FFF2-40B4-BE49-F238E27FC236}">
                <a16:creationId xmlns:a16="http://schemas.microsoft.com/office/drawing/2014/main" xmlns="" id="{64A5B0E9-8E96-4DE0-914F-39A1897F4F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Заметки 2">
            <a:extLst>
              <a:ext uri="{FF2B5EF4-FFF2-40B4-BE49-F238E27FC236}">
                <a16:creationId xmlns:a16="http://schemas.microsoft.com/office/drawing/2014/main" xmlns="" id="{F299AD37-A6CE-48E7-94C1-F06222F002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/>
          </a:p>
        </p:txBody>
      </p:sp>
      <p:sp>
        <p:nvSpPr>
          <p:cNvPr id="7172" name="Номер слайда 3">
            <a:extLst>
              <a:ext uri="{FF2B5EF4-FFF2-40B4-BE49-F238E27FC236}">
                <a16:creationId xmlns:a16="http://schemas.microsoft.com/office/drawing/2014/main" xmlns="" id="{7A6A358F-9412-4736-95E9-7A773BC73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374D2A-8593-4C72-9E76-224FD90E3A11}" type="slidenum">
              <a:rPr kumimoji="0" lang="ru-RU" alt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89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D40B6D3-9074-4A10-A861-69A90558F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216B2-F5FF-4ED1-9BFF-B3775ED5A9CF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CC6AB124-DED3-429B-BCA4-AF4D3445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3400688-5354-4CD0-A6F0-69BED4F8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A1A52B-0077-4167-9450-BBE1D7FD990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57318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F66DA55-0302-44BE-B23D-3727EE15A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E18B89-5A03-40AF-9153-7E9BD648CBE6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4C25EC4-4123-4BC5-8C90-0C74ADD6D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8D9A20C8-C4D1-43F2-B1AD-755B9E96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D998B-D2D5-4F99-BB8E-89DBDF8EA31E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5905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C938761B-1A0F-43DF-A9DD-68D6E9016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E8D2CD-7367-422F-ACBC-905B07CC1E90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2BD263AC-610F-4971-9703-54814025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9F82DEA-DDC9-47B4-9695-08E97978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A85AF-ED1B-4280-AD06-023F4182C20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57791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341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1488018" y="1063626"/>
            <a:ext cx="9613900" cy="4525963"/>
          </a:xfrm>
        </p:spPr>
        <p:txBody>
          <a:bodyPr/>
          <a:lstStyle/>
          <a:p>
            <a:pPr lvl="0"/>
            <a:endParaRPr lang="ru-RU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7ADF2-D3F7-4A85-8E67-1DD8386368EC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13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0E821EB1-B6B0-4FA2-8DEE-D8A07FEB47F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10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2C4AA13-F1D0-415F-B36E-8ABFE1BA7E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384" y="5730875"/>
            <a:ext cx="3621616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BED1B699-5B29-4BE9-A539-0CEC0B679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9F056-46F9-4C79-A971-459F1F61560C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0FEF3D01-9825-47EF-84CD-9422F9E94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CB10DADB-7690-4B56-947A-6130C1F6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2A60E-2DC9-4180-9CE1-7274EEB3C5D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0430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21ADF29-76C7-4758-85E3-EAD72558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895B8-1267-4E99-9806-4C9D3768C729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934471D-6A57-46C7-82C8-DB335705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B5B52E-7344-4A3A-9022-716E3209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B2740-DD73-4D1E-BCE4-E75F98AC593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887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E915FB76-E600-4395-ABFB-3A0AD045F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75ECE-A46C-4888-81BC-348CE7D1BAAD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35EBC241-C567-459A-98ED-66A0AF16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E66082DC-686D-46EE-8AAC-054FF52B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EDD02-EB85-440D-89A4-7EF0E00A438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267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xmlns="" id="{02348D07-7AD0-41B9-9235-568380D92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89329-4E43-4227-B77A-5AB3FEE35CD0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xmlns="" id="{4DB8D8FB-49D2-49FE-9A7E-8F06C568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xmlns="" id="{02AE7598-D3A0-41D8-A3C7-92D14A8E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D2D5DF-B73E-4F54-8DF4-A7F606BBA50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79893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xmlns="" id="{2C8CD360-7372-489D-84EC-DE4B09E6F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950D7-80E2-44ED-81D3-4F2A44755D38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xmlns="" id="{7B289F75-3720-4C42-8FCC-3629938C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xmlns="" id="{F144DE07-EF28-4A71-AEDE-3E6E73B42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9337BD-5FA8-4221-8735-ACE8C53F0E3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3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xmlns="" id="{B4F94B2B-4A3A-45C5-9D0C-CC09D5127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B95B2E-5F6C-43E9-B39C-60F303E942C6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xmlns="" id="{079DD335-182F-461A-B815-A2AC3391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xmlns="" id="{0F3F2473-547E-48DE-AABB-13BA8E90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259DF-D4C6-4A9F-A1AE-607EFC166CDB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2227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858CF656-ED1D-4832-B89F-F8B8B817F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88807-9875-49F5-B37C-56460D75D110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C49F5084-853D-48FC-830C-9C27E5A6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4BA24939-2B9C-4384-81CD-9F7A6C7E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67217F-A257-475D-9428-0E603A3A647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5191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xmlns="" id="{034AB95B-AAD5-40F0-9825-BA2E40FD2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F6BCEB-3E34-4B75-B107-75BB5B1649C3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xmlns="" id="{FADB3646-F355-4037-B89A-B26C8CB5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574887DF-1D00-4C09-B718-E6609679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30153-B6B2-4058-8C4B-970A8315A90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4512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xmlns="" id="{001219E3-7D42-41AC-A6D2-EF3D247D20A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xmlns="" id="{E829981D-A1F3-48DD-BD05-FAB28B0255E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9DCDB5DB-1250-4CA3-A9F0-CEB665F31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43F4E8F-9520-4DF9-A67C-3A47432F3423}" type="datetimeFigureOut">
              <a:rPr lang="ru-RU"/>
              <a:pPr>
                <a:defRPr/>
              </a:pPr>
              <a:t>21.08.2019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9649F98-A0FC-4DB6-AA0E-7865737F9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D2AD20C-3611-4EAD-BA91-18D26A263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8BE8528-992D-4DCD-9AB6-3CE68D9D3ED0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390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  <p:sldLayoutId id="214748368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0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5" Type="http://schemas.openxmlformats.org/officeDocument/2006/relationships/image" Target="../media/image10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wmf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10" Type="http://schemas.openxmlformats.org/officeDocument/2006/relationships/oleObject" Target="../embeddings/oleObject8.bin"/><Relationship Id="rId4" Type="http://schemas.openxmlformats.org/officeDocument/2006/relationships/image" Target="../media/image15.png"/><Relationship Id="rId9" Type="http://schemas.openxmlformats.org/officeDocument/2006/relationships/image" Target="../media/image13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1395413"/>
            <a:ext cx="10363200" cy="1470025"/>
          </a:xfrm>
        </p:spPr>
        <p:txBody>
          <a:bodyPr/>
          <a:lstStyle/>
          <a:p>
            <a:r>
              <a:rPr lang="ru-RU" dirty="0" smtClean="0"/>
              <a:t>ЭНТЕРАЛЬНОЕ ПИТАНИЕ </a:t>
            </a:r>
            <a:br>
              <a:rPr lang="ru-RU" dirty="0" smtClean="0"/>
            </a:br>
            <a:r>
              <a:rPr lang="ru-RU" dirty="0" smtClean="0"/>
              <a:t>НУТРИЭН</a:t>
            </a:r>
            <a:br>
              <a:rPr lang="ru-RU" dirty="0" smtClean="0"/>
            </a:br>
            <a:r>
              <a:rPr lang="ru-RU" smtClean="0"/>
              <a:t>в клинической практике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4373880"/>
            <a:ext cx="8534400" cy="17526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0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216390" y="639516"/>
            <a:ext cx="10972800" cy="693551"/>
          </a:xfrm>
        </p:spPr>
        <p:txBody>
          <a:bodyPr/>
          <a:lstStyle/>
          <a:p>
            <a:r>
              <a:rPr lang="ru-RU" dirty="0"/>
              <a:t>Сравнительное исследование</a:t>
            </a: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/>
          </p:nvPr>
        </p:nvGraphicFramePr>
        <p:xfrm>
          <a:off x="1326607" y="2827832"/>
          <a:ext cx="10643550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4875"/>
                <a:gridCol w="1677160"/>
                <a:gridCol w="2255165"/>
                <a:gridCol w="2956350"/>
              </a:tblGrid>
              <a:tr h="326023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Контроль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Стандарт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Протеин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Количество пациентов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11 (</a:t>
                      </a:r>
                      <a:r>
                        <a:rPr lang="ru-RU" sz="1800" dirty="0" smtClean="0"/>
                        <a:t>♂ 11)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 (</a:t>
                      </a:r>
                      <a:r>
                        <a:rPr lang="ru-RU" sz="1800" dirty="0" smtClean="0"/>
                        <a:t>♂ 8; ♀ 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10 (</a:t>
                      </a:r>
                      <a:r>
                        <a:rPr lang="ru-RU" sz="1800" dirty="0" smtClean="0"/>
                        <a:t>♂ 8; ♀ 2)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Возраст (лет)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59,1 ± 4,1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61,3 ± 9,7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59,6 ± 3,0</a:t>
                      </a:r>
                      <a:endParaRPr lang="ru-RU" dirty="0"/>
                    </a:p>
                  </a:txBody>
                  <a:tcPr/>
                </a:tc>
              </a:tr>
              <a:tr h="335279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ИМТ</a:t>
                      </a:r>
                      <a:endParaRPr lang="ru-RU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20,7 ± 1,3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20,7 ± 1,3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20,3 ± 0,9</a:t>
                      </a:r>
                    </a:p>
                    <a:p>
                      <a:pPr algn="ctr"/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Получали дополнительно продукт, объем в сутки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Обычная диета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Нутриэн</a:t>
                      </a:r>
                      <a:r>
                        <a:rPr lang="ru-RU" dirty="0" smtClean="0"/>
                        <a:t> Стандарт, </a:t>
                      </a:r>
                      <a:r>
                        <a:rPr lang="ru-RU" b="1" dirty="0" smtClean="0"/>
                        <a:t>400мл/</a:t>
                      </a:r>
                      <a:r>
                        <a:rPr lang="ru-RU" b="1" dirty="0" err="1" smtClean="0"/>
                        <a:t>сут</a:t>
                      </a:r>
                      <a:r>
                        <a:rPr lang="ru-RU" dirty="0" smtClean="0"/>
                        <a:t> (200х2)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Нутридринк</a:t>
                      </a:r>
                      <a:r>
                        <a:rPr lang="ru-RU" dirty="0" smtClean="0"/>
                        <a:t> компакт Протеин, </a:t>
                      </a:r>
                      <a:r>
                        <a:rPr lang="ru-RU" b="1" dirty="0" smtClean="0"/>
                        <a:t>250 мл/</a:t>
                      </a:r>
                      <a:r>
                        <a:rPr lang="ru-RU" b="1" dirty="0" err="1" smtClean="0"/>
                        <a:t>сут</a:t>
                      </a:r>
                      <a:r>
                        <a:rPr lang="ru-RU" b="1" dirty="0" smtClean="0"/>
                        <a:t> </a:t>
                      </a:r>
                      <a:r>
                        <a:rPr lang="ru-RU" dirty="0" smtClean="0"/>
                        <a:t>(125х2)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Белки, г/</a:t>
                      </a:r>
                      <a:r>
                        <a:rPr lang="ru-RU" dirty="0" err="1" smtClean="0"/>
                        <a:t>сут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36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Жиры, г/</a:t>
                      </a:r>
                      <a:r>
                        <a:rPr lang="ru-RU" dirty="0" err="1" smtClean="0"/>
                        <a:t>сут</a:t>
                      </a:r>
                      <a:r>
                        <a:rPr lang="ru-RU" dirty="0" smtClean="0"/>
                        <a:t>;  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r>
                        <a:rPr lang="ru-RU" dirty="0" smtClean="0"/>
                        <a:t>,4 (СЦТ 50%)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23,5 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Углеводы, г/</a:t>
                      </a:r>
                      <a:r>
                        <a:rPr lang="ru-RU" dirty="0" err="1" smtClean="0"/>
                        <a:t>сут</a:t>
                      </a:r>
                      <a:r>
                        <a:rPr lang="ru-RU" dirty="0" smtClean="0"/>
                        <a:t> (из них сахара)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51,6 (4,4)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61 (33,25)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Энергия, ккал/</a:t>
                      </a:r>
                      <a:r>
                        <a:rPr lang="ru-RU" dirty="0" err="1" smtClean="0"/>
                        <a:t>сут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-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ru-RU" dirty="0" smtClean="0"/>
                        <a:t>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600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Объект 2"/>
          <p:cNvSpPr txBox="1">
            <a:spLocks/>
          </p:cNvSpPr>
          <p:nvPr/>
        </p:nvSpPr>
        <p:spPr bwMode="auto">
          <a:xfrm>
            <a:off x="221672" y="1439516"/>
            <a:ext cx="11870243" cy="138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err="1" smtClean="0"/>
              <a:t>Проспективное</a:t>
            </a:r>
            <a:r>
              <a:rPr lang="ru-RU" sz="2000" dirty="0" smtClean="0"/>
              <a:t> </a:t>
            </a:r>
            <a:r>
              <a:rPr lang="ru-RU" sz="2000" dirty="0" err="1" smtClean="0"/>
              <a:t>рандомизированное</a:t>
            </a:r>
            <a:r>
              <a:rPr lang="ru-RU" sz="2000" dirty="0" smtClean="0"/>
              <a:t> исследование. </a:t>
            </a:r>
          </a:p>
          <a:p>
            <a:r>
              <a:rPr lang="ru-RU" sz="2000" dirty="0" smtClean="0"/>
              <a:t>31 пациент, оперированы по поводу опухоли легкого. Операция – </a:t>
            </a:r>
            <a:r>
              <a:rPr lang="ru-RU" sz="2000" dirty="0" err="1" smtClean="0"/>
              <a:t>пневмонэктомия</a:t>
            </a:r>
            <a:endParaRPr lang="ru-RU" sz="2000" dirty="0" smtClean="0"/>
          </a:p>
          <a:p>
            <a:r>
              <a:rPr lang="ru-RU" sz="2000" dirty="0" smtClean="0"/>
              <a:t>Опытные группы получали </a:t>
            </a:r>
            <a:r>
              <a:rPr lang="ru-RU" sz="2000" dirty="0" err="1" smtClean="0"/>
              <a:t>нутритивную</a:t>
            </a:r>
            <a:r>
              <a:rPr lang="ru-RU" sz="2000" dirty="0" smtClean="0"/>
              <a:t> поддержку в течение 2 недель  в </a:t>
            </a:r>
            <a:r>
              <a:rPr lang="ru-RU" sz="2000" dirty="0" err="1" smtClean="0"/>
              <a:t>периоперационном</a:t>
            </a:r>
            <a:r>
              <a:rPr lang="ru-RU" sz="2000" dirty="0" smtClean="0"/>
              <a:t> периоде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71130" y="986291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 smtClean="0"/>
              <a:t>Цирятьева</a:t>
            </a:r>
            <a:r>
              <a:rPr lang="ru-RU" i="1" dirty="0" smtClean="0"/>
              <a:t> С.Б., 2019</a:t>
            </a:r>
            <a:endParaRPr lang="ru-RU" i="1" dirty="0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090614" y="0"/>
            <a:ext cx="710138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ru-RU" altLang="ru-RU" sz="1200" dirty="0">
                <a:latin typeface="Arial Black" charset="0"/>
                <a:ea typeface="Arial Black" charset="0"/>
                <a:cs typeface="Arial Black" charset="0"/>
              </a:rPr>
              <a:t>ФГБОУ ВО Тюменский государственный медицинский университет МЗ РФ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ru-RU" altLang="ru-RU" sz="1200" dirty="0">
                <a:latin typeface="Arial Black" charset="0"/>
                <a:ea typeface="Arial Black" charset="0"/>
                <a:cs typeface="Arial Black" charset="0"/>
              </a:rPr>
              <a:t>Институт непрерывного профессионального развития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ru-RU" altLang="ru-RU" sz="1200" dirty="0">
                <a:latin typeface="Arial Black" charset="0"/>
                <a:ea typeface="Arial Black" charset="0"/>
                <a:cs typeface="Arial Black" charset="0"/>
              </a:rPr>
              <a:t>Кафедра акушерства, гинекологии и реаниматологии с курсом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ru-RU" altLang="ru-RU" sz="1200" dirty="0">
                <a:latin typeface="Arial Black" charset="0"/>
                <a:ea typeface="Arial Black" charset="0"/>
                <a:cs typeface="Arial Black" charset="0"/>
              </a:rPr>
              <a:t>клинической лабораторной диагностики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DB457F12-88CF-4C83-951F-C239435A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33" y="2911725"/>
            <a:ext cx="403799" cy="775891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1585" y="2934281"/>
            <a:ext cx="401659" cy="7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8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0346" y="23357"/>
            <a:ext cx="10972800" cy="514256"/>
          </a:xfrm>
        </p:spPr>
        <p:txBody>
          <a:bodyPr/>
          <a:lstStyle/>
          <a:p>
            <a:r>
              <a:rPr lang="ru-RU" sz="2000" dirty="0" smtClean="0"/>
              <a:t>Динамика  показателей </a:t>
            </a:r>
            <a:r>
              <a:rPr lang="ru-RU" sz="2000" dirty="0" err="1" smtClean="0"/>
              <a:t>нутритивного</a:t>
            </a:r>
            <a:r>
              <a:rPr lang="ru-RU" sz="2000" dirty="0" smtClean="0"/>
              <a:t> статуса </a:t>
            </a:r>
            <a:endParaRPr lang="ru-RU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906" y="602611"/>
            <a:ext cx="4565355" cy="25680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57" y="648121"/>
            <a:ext cx="4463837" cy="25109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07" y="3323062"/>
            <a:ext cx="4659754" cy="26211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137" y="3397952"/>
            <a:ext cx="4393475" cy="2471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4315" y="6488668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 smtClean="0"/>
              <a:t>Цирятьева</a:t>
            </a:r>
            <a:r>
              <a:rPr lang="ru-RU" i="1" dirty="0" smtClean="0"/>
              <a:t> С.Б., 2019</a:t>
            </a:r>
            <a:endParaRPr lang="ru-RU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13804" y="6026944"/>
            <a:ext cx="9056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/>
              <a:t>Субъективная оценка продуктов пациентами:</a:t>
            </a:r>
          </a:p>
          <a:p>
            <a:r>
              <a:rPr lang="ru-RU" sz="1400" b="1" i="1" dirty="0" smtClean="0"/>
              <a:t>Переносимость </a:t>
            </a:r>
            <a:r>
              <a:rPr lang="ru-RU" sz="1400" b="1" i="1" dirty="0" err="1" smtClean="0"/>
              <a:t>Нутриэна</a:t>
            </a:r>
            <a:r>
              <a:rPr lang="ru-RU" sz="1400" b="1" i="1" dirty="0" smtClean="0"/>
              <a:t> Стандарт лучше, за счет не приторного вкуса и не вязкой консистенции.</a:t>
            </a:r>
          </a:p>
          <a:p>
            <a:r>
              <a:rPr lang="ru-RU" sz="1400" b="1" i="1" dirty="0" smtClean="0"/>
              <a:t>За счет этого приверженность диетотерапии была выше</a:t>
            </a:r>
            <a:endParaRPr lang="ru-RU" sz="1400" b="1" i="1" dirty="0"/>
          </a:p>
        </p:txBody>
      </p:sp>
    </p:spTree>
    <p:extLst>
      <p:ext uri="{BB962C8B-B14F-4D97-AF65-F5344CB8AC3E}">
        <p14:creationId xmlns:p14="http://schemas.microsoft.com/office/powerpoint/2010/main" val="29053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84824" y="715261"/>
            <a:ext cx="8059246" cy="394936"/>
          </a:xfrm>
        </p:spPr>
        <p:txBody>
          <a:bodyPr/>
          <a:lstStyle/>
          <a:p>
            <a:r>
              <a:rPr lang="ru-RU" sz="3200" b="1" i="1" dirty="0" smtClean="0"/>
              <a:t>Готовы ли наши пациенты </a:t>
            </a:r>
            <a:br>
              <a:rPr lang="ru-RU" sz="3200" b="1" i="1" dirty="0" smtClean="0"/>
            </a:br>
            <a:r>
              <a:rPr lang="ru-RU" sz="3200" b="1" i="1" dirty="0" smtClean="0"/>
              <a:t>оплатить лечение за свой счет?</a:t>
            </a:r>
            <a:endParaRPr lang="ru-RU" sz="3200" b="1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4782" y="1676905"/>
            <a:ext cx="10972800" cy="1343025"/>
          </a:xfrm>
        </p:spPr>
        <p:txBody>
          <a:bodyPr/>
          <a:lstStyle/>
          <a:p>
            <a:r>
              <a:rPr lang="ru-RU" dirty="0" smtClean="0"/>
              <a:t>80,3% пациентов готовы самостоятельно оплатить менее 50% стоимости препаратов 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6" y="123304"/>
            <a:ext cx="4807184" cy="1474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813634" y="6438503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 smtClean="0"/>
              <a:t>Цирятьева</a:t>
            </a:r>
            <a:r>
              <a:rPr lang="ru-RU" i="1" dirty="0" smtClean="0"/>
              <a:t> С.Б., 2019</a:t>
            </a:r>
            <a:endParaRPr lang="ru-RU" i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469776"/>
              </p:ext>
            </p:extLst>
          </p:nvPr>
        </p:nvGraphicFramePr>
        <p:xfrm>
          <a:off x="883118" y="3252610"/>
          <a:ext cx="9869487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89829"/>
                <a:gridCol w="3289829"/>
                <a:gridCol w="3289829"/>
              </a:tblGrid>
              <a:tr h="370840">
                <a:tc>
                  <a:txBody>
                    <a:bodyPr/>
                    <a:lstStyle/>
                    <a:p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За</a:t>
                      </a:r>
                      <a:r>
                        <a:rPr lang="ru-RU" sz="2000" b="1" baseline="0" dirty="0" smtClean="0"/>
                        <a:t> единицу препарата, </a:t>
                      </a:r>
                      <a:r>
                        <a:rPr lang="ru-RU" sz="2000" b="1" baseline="0" dirty="0" err="1" smtClean="0"/>
                        <a:t>руб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За курс (2 недели), </a:t>
                      </a:r>
                      <a:r>
                        <a:rPr lang="ru-RU" sz="2000" b="1" dirty="0" err="1" smtClean="0"/>
                        <a:t>руб</a:t>
                      </a:r>
                      <a:endParaRPr lang="ru-RU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Контроль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0</a:t>
                      </a:r>
                      <a:endParaRPr lang="ru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0</a:t>
                      </a:r>
                      <a:endParaRPr lang="ru-RU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Стандарт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96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2688</a:t>
                      </a:r>
                      <a:endParaRPr lang="ru-RU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Протеин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205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5740</a:t>
                      </a:r>
                      <a:endParaRPr lang="ru-RU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105475" y="2640865"/>
            <a:ext cx="11730038" cy="58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lang="ru-RU" sz="3200" b="1" i="1" dirty="0" smtClean="0"/>
              <a:t>Сколько стоит </a:t>
            </a:r>
            <a:r>
              <a:rPr lang="ru-RU" sz="3200" b="1" i="1" dirty="0" err="1" smtClean="0"/>
              <a:t>нутритивная</a:t>
            </a:r>
            <a:r>
              <a:rPr lang="ru-RU" sz="3200" b="1" i="1" dirty="0" smtClean="0"/>
              <a:t> поддержка (курс 2 недели)?</a:t>
            </a:r>
            <a:endParaRPr lang="ru-RU" sz="3200" b="1" i="1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 bwMode="auto">
          <a:xfrm>
            <a:off x="105475" y="4987558"/>
            <a:ext cx="10521156" cy="884237"/>
          </a:xfrm>
          <a:prstGeom prst="rect">
            <a:avLst/>
          </a:prstGeom>
          <a:noFill/>
          <a:ln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ru-RU" altLang="ru-RU" sz="1400" dirty="0" smtClean="0"/>
              <a:t>Порог готовности платить (ПГП - </a:t>
            </a:r>
            <a:r>
              <a:rPr lang="ru-RU" altLang="ru-RU" sz="1400" dirty="0" err="1" smtClean="0"/>
              <a:t>willingness-to-pay</a:t>
            </a:r>
            <a:r>
              <a:rPr lang="ru-RU" altLang="ru-RU" sz="1400" dirty="0" smtClean="0"/>
              <a:t> </a:t>
            </a:r>
            <a:r>
              <a:rPr lang="ru-RU" altLang="ru-RU" sz="1400" dirty="0" err="1" smtClean="0"/>
              <a:t>analysis</a:t>
            </a:r>
            <a:r>
              <a:rPr lang="ru-RU" altLang="ru-RU" sz="1400" dirty="0" smtClean="0"/>
              <a:t>) является универсальным инструментом принятия решений в здравоохранении и отражает дополнительную сумму, которую человек/ общество готовы потратить на достижение определенного терапевтического эффекта и качества жизни</a:t>
            </a:r>
            <a:endParaRPr lang="ru-RU" altLang="ru-RU" sz="1400" dirty="0"/>
          </a:p>
        </p:txBody>
      </p:sp>
      <p:sp>
        <p:nvSpPr>
          <p:cNvPr id="10" name="Объект 2"/>
          <p:cNvSpPr txBox="1">
            <a:spLocks/>
          </p:cNvSpPr>
          <p:nvPr/>
        </p:nvSpPr>
        <p:spPr bwMode="auto">
          <a:xfrm>
            <a:off x="2023922" y="5976159"/>
            <a:ext cx="5990525" cy="88184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r>
              <a:rPr lang="ru-RU" altLang="ru-RU" sz="1400" dirty="0" smtClean="0">
                <a:latin typeface="Times New Roman" charset="0"/>
                <a:ea typeface="Times New Roman" charset="0"/>
                <a:cs typeface="Times New Roman" charset="0"/>
              </a:rPr>
              <a:t>ПГП в 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РФ в 2010 г. </a:t>
            </a:r>
            <a:r>
              <a:rPr lang="ru-RU" altLang="ru-RU" sz="1400" b="1" dirty="0">
                <a:latin typeface="Times New Roman" charset="0"/>
                <a:ea typeface="Times New Roman" charset="0"/>
                <a:cs typeface="Times New Roman" charset="0"/>
              </a:rPr>
              <a:t>15 000 </a:t>
            </a:r>
            <a:r>
              <a:rPr lang="mr-IN" altLang="ru-RU" sz="1400" b="1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ru-RU" altLang="ru-RU" sz="1400" b="1" dirty="0">
                <a:latin typeface="Times New Roman" charset="0"/>
                <a:ea typeface="Times New Roman" charset="0"/>
                <a:cs typeface="Times New Roman" charset="0"/>
              </a:rPr>
              <a:t> 300 000 </a:t>
            </a:r>
            <a:r>
              <a:rPr lang="ru-RU" altLang="ru-RU" sz="1400" b="1" dirty="0" err="1">
                <a:latin typeface="Times New Roman" charset="0"/>
                <a:ea typeface="Times New Roman" charset="0"/>
                <a:cs typeface="Times New Roman" charset="0"/>
              </a:rPr>
              <a:t>руб</a:t>
            </a:r>
            <a:r>
              <a:rPr lang="ru-RU" altLang="ru-RU" sz="1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altLang="ru-RU" sz="1400" dirty="0" err="1">
                <a:latin typeface="Times New Roman" charset="0"/>
                <a:ea typeface="Times New Roman" charset="0"/>
                <a:cs typeface="Times New Roman" charset="0"/>
              </a:rPr>
              <a:t>Зеленова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 О.В., и </a:t>
            </a:r>
            <a:r>
              <a:rPr lang="ru-RU" altLang="ru-RU" sz="1400" dirty="0" err="1">
                <a:latin typeface="Times New Roman" charset="0"/>
                <a:ea typeface="Times New Roman" charset="0"/>
                <a:cs typeface="Times New Roman" charset="0"/>
              </a:rPr>
              <a:t>соавт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 2010</a:t>
            </a:r>
          </a:p>
          <a:p>
            <a:r>
              <a:rPr lang="ru-RU" altLang="ru-RU" sz="1400" dirty="0" smtClean="0">
                <a:latin typeface="Times New Roman" charset="0"/>
                <a:ea typeface="Times New Roman" charset="0"/>
                <a:cs typeface="Times New Roman" charset="0"/>
              </a:rPr>
              <a:t>ПГП в 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РФ в 2012 г. </a:t>
            </a:r>
            <a:r>
              <a:rPr lang="ru-RU" altLang="ru-RU" sz="1400" b="1" dirty="0">
                <a:latin typeface="Times New Roman" charset="0"/>
                <a:ea typeface="Times New Roman" charset="0"/>
                <a:cs typeface="Times New Roman" charset="0"/>
              </a:rPr>
              <a:t>69 000 </a:t>
            </a:r>
            <a:r>
              <a:rPr lang="mr-IN" altLang="ru-RU" sz="1400" b="1" dirty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ru-RU" altLang="ru-RU" sz="1400" b="1" dirty="0">
                <a:latin typeface="Times New Roman" charset="0"/>
                <a:ea typeface="Times New Roman" charset="0"/>
                <a:cs typeface="Times New Roman" charset="0"/>
              </a:rPr>
              <a:t> 146 000 </a:t>
            </a:r>
            <a:r>
              <a:rPr lang="ru-RU" altLang="ru-RU" sz="1400" b="1" dirty="0" err="1">
                <a:latin typeface="Times New Roman" charset="0"/>
                <a:ea typeface="Times New Roman" charset="0"/>
                <a:cs typeface="Times New Roman" charset="0"/>
              </a:rPr>
              <a:t>руб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ru-RU" altLang="ru-RU" sz="1400" dirty="0" err="1">
                <a:latin typeface="Times New Roman" charset="0"/>
                <a:ea typeface="Times New Roman" charset="0"/>
                <a:cs typeface="Times New Roman" charset="0"/>
              </a:rPr>
              <a:t>Зеленова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 О.В., и </a:t>
            </a:r>
            <a:r>
              <a:rPr lang="ru-RU" altLang="ru-RU" sz="1400" dirty="0" err="1">
                <a:latin typeface="Times New Roman" charset="0"/>
                <a:ea typeface="Times New Roman" charset="0"/>
                <a:cs typeface="Times New Roman" charset="0"/>
              </a:rPr>
              <a:t>соавт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, 2012</a:t>
            </a:r>
          </a:p>
          <a:p>
            <a:r>
              <a:rPr lang="ru-RU" altLang="ru-RU" sz="1400" dirty="0" smtClean="0">
                <a:latin typeface="Times New Roman" charset="0"/>
                <a:ea typeface="Times New Roman" charset="0"/>
                <a:cs typeface="Times New Roman" charset="0"/>
              </a:rPr>
              <a:t>ПГП в 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РФ </a:t>
            </a:r>
            <a:r>
              <a:rPr lang="ru-RU" altLang="ru-RU" sz="1400" dirty="0" smtClean="0">
                <a:latin typeface="Times New Roman" charset="0"/>
                <a:ea typeface="Times New Roman" charset="0"/>
                <a:cs typeface="Times New Roman" charset="0"/>
              </a:rPr>
              <a:t>в 2015 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г</a:t>
            </a:r>
            <a:r>
              <a:rPr lang="ru-RU" altLang="ru-RU" sz="1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en-US" altLang="ru-RU" sz="1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ru-RU" sz="1400" b="1" dirty="0">
                <a:latin typeface="Times New Roman" charset="0"/>
                <a:ea typeface="Times New Roman" charset="0"/>
                <a:cs typeface="Times New Roman" charset="0"/>
              </a:rPr>
              <a:t>$</a:t>
            </a:r>
            <a:r>
              <a:rPr lang="ru-RU" altLang="ru-RU" sz="1400" b="1" dirty="0">
                <a:latin typeface="Times New Roman" charset="0"/>
                <a:ea typeface="Times New Roman" charset="0"/>
                <a:cs typeface="Times New Roman" charset="0"/>
              </a:rPr>
              <a:t> 22 </a:t>
            </a:r>
            <a:r>
              <a:rPr lang="ru-RU" altLang="ru-RU" sz="1400" b="1" dirty="0" smtClean="0">
                <a:latin typeface="Times New Roman" charset="0"/>
                <a:ea typeface="Times New Roman" charset="0"/>
                <a:cs typeface="Times New Roman" charset="0"/>
              </a:rPr>
              <a:t>010 (1</a:t>
            </a:r>
            <a:r>
              <a:rPr lang="en-US" altLang="ru-RU" sz="1400" b="1" dirty="0" smtClean="0">
                <a:latin typeface="Times New Roman" charset="0"/>
                <a:ea typeface="Times New Roman" charset="0"/>
                <a:cs typeface="Times New Roman" charset="0"/>
              </a:rPr>
              <a:t>$</a:t>
            </a:r>
            <a:r>
              <a:rPr lang="ru-RU" altLang="ru-RU" sz="1400" b="1" dirty="0" smtClean="0">
                <a:latin typeface="Times New Roman" charset="0"/>
                <a:ea typeface="Times New Roman" charset="0"/>
                <a:cs typeface="Times New Roman" charset="0"/>
              </a:rPr>
              <a:t> = 66 </a:t>
            </a:r>
            <a:r>
              <a:rPr lang="ru-RU" altLang="ru-RU" sz="1400" b="1" dirty="0" err="1" smtClean="0">
                <a:latin typeface="Times New Roman" charset="0"/>
                <a:ea typeface="Times New Roman" charset="0"/>
                <a:cs typeface="Times New Roman" charset="0"/>
              </a:rPr>
              <a:t>руб</a:t>
            </a:r>
            <a:r>
              <a:rPr lang="ru-RU" altLang="ru-RU" sz="1400" b="1" dirty="0" smtClean="0"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Ягудина Р.И., и </a:t>
            </a:r>
            <a:r>
              <a:rPr lang="ru-RU" altLang="ru-RU" sz="1400" dirty="0" err="1">
                <a:latin typeface="Times New Roman" charset="0"/>
                <a:ea typeface="Times New Roman" charset="0"/>
                <a:cs typeface="Times New Roman" charset="0"/>
              </a:rPr>
              <a:t>соавт</a:t>
            </a:r>
            <a:r>
              <a:rPr lang="ru-RU" altLang="ru-RU" sz="1400" dirty="0">
                <a:latin typeface="Times New Roman" charset="0"/>
                <a:ea typeface="Times New Roman" charset="0"/>
                <a:cs typeface="Times New Roman" charset="0"/>
              </a:rPr>
              <a:t>., 2015</a:t>
            </a:r>
          </a:p>
        </p:txBody>
      </p:sp>
    </p:spTree>
    <p:extLst>
      <p:ext uri="{BB962C8B-B14F-4D97-AF65-F5344CB8AC3E}">
        <p14:creationId xmlns:p14="http://schemas.microsoft.com/office/powerpoint/2010/main" val="10399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253836"/>
            <a:ext cx="10972800" cy="4525963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ru-RU" dirty="0" err="1"/>
              <a:t>Н</a:t>
            </a:r>
            <a:r>
              <a:rPr lang="ru-RU" dirty="0" err="1" smtClean="0"/>
              <a:t>утритивная</a:t>
            </a:r>
            <a:r>
              <a:rPr lang="ru-RU" dirty="0" smtClean="0"/>
              <a:t> поддержка улучшает метаболический статус пациентов онкологического профиля в </a:t>
            </a:r>
            <a:r>
              <a:rPr lang="ru-RU" dirty="0" err="1" smtClean="0"/>
              <a:t>периоперационном</a:t>
            </a:r>
            <a:r>
              <a:rPr lang="ru-RU" dirty="0" smtClean="0"/>
              <a:t> периоде</a:t>
            </a:r>
          </a:p>
          <a:p>
            <a:r>
              <a:rPr lang="ru-RU" b="1" dirty="0" err="1" smtClean="0"/>
              <a:t>Гиперкалорическое</a:t>
            </a:r>
            <a:r>
              <a:rPr lang="ru-RU" b="1" dirty="0" smtClean="0"/>
              <a:t> </a:t>
            </a:r>
            <a:r>
              <a:rPr lang="ru-RU" b="1" dirty="0" err="1" smtClean="0"/>
              <a:t>гипернитрогенное</a:t>
            </a:r>
            <a:r>
              <a:rPr lang="ru-RU" b="1" dirty="0" smtClean="0"/>
              <a:t> питание не имеет преимуществ перед </a:t>
            </a:r>
            <a:r>
              <a:rPr lang="ru-RU" b="1" dirty="0" err="1" smtClean="0"/>
              <a:t>изокалорическим</a:t>
            </a:r>
            <a:r>
              <a:rPr lang="ru-RU" b="1" dirty="0" smtClean="0"/>
              <a:t> </a:t>
            </a:r>
            <a:r>
              <a:rPr lang="ru-RU" b="1" dirty="0" err="1" smtClean="0"/>
              <a:t>изонитрогенным</a:t>
            </a:r>
            <a:endParaRPr lang="ru-RU" b="1" dirty="0" smtClean="0"/>
          </a:p>
          <a:p>
            <a:r>
              <a:rPr lang="ru-RU" b="1" dirty="0" smtClean="0"/>
              <a:t>Затраты на  </a:t>
            </a:r>
            <a:r>
              <a:rPr lang="ru-RU" b="1" dirty="0" err="1" smtClean="0"/>
              <a:t>нутритивную</a:t>
            </a:r>
            <a:r>
              <a:rPr lang="ru-RU" b="1" dirty="0" smtClean="0"/>
              <a:t> поддержку в течение 2 недель при использовании продукта </a:t>
            </a:r>
            <a:r>
              <a:rPr lang="ru-RU" b="1" dirty="0" err="1" smtClean="0"/>
              <a:t>Нутридринк</a:t>
            </a:r>
            <a:r>
              <a:rPr lang="ru-RU" b="1" dirty="0" smtClean="0"/>
              <a:t> компакт Протеин в 2 раза выше, чем при использовании продукта </a:t>
            </a:r>
            <a:r>
              <a:rPr lang="ru-RU" b="1" dirty="0" err="1" smtClean="0"/>
              <a:t>Нутриэн</a:t>
            </a:r>
            <a:r>
              <a:rPr lang="ru-RU" b="1" dirty="0" smtClean="0"/>
              <a:t> Стандарт,</a:t>
            </a:r>
            <a:r>
              <a:rPr lang="ru-RU" dirty="0" smtClean="0"/>
              <a:t> и составляют 0,2 </a:t>
            </a:r>
            <a:r>
              <a:rPr lang="mr-IN" dirty="0" smtClean="0"/>
              <a:t>–</a:t>
            </a:r>
            <a:r>
              <a:rPr lang="ru-RU" dirty="0" smtClean="0"/>
              <a:t> 0,4% порога готовности платить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535762" y="6381999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 smtClean="0"/>
              <a:t>Цирятьева</a:t>
            </a:r>
            <a:r>
              <a:rPr lang="ru-RU" i="1" dirty="0" smtClean="0"/>
              <a:t> С.Б., 2019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719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D893EE9-A989-6547-AB63-277ADE4C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29333"/>
          </a:xfrm>
        </p:spPr>
        <p:txBody>
          <a:bodyPr>
            <a:normAutofit fontScale="90000"/>
          </a:bodyPr>
          <a:lstStyle/>
          <a:p>
            <a:r>
              <a:rPr lang="ru-RU" b="1" dirty="0" err="1">
                <a:solidFill>
                  <a:srgbClr val="00B050"/>
                </a:solidFill>
              </a:rPr>
              <a:t>Нутриэн</a:t>
            </a:r>
            <a:r>
              <a:rPr lang="ru-RU" b="1" dirty="0">
                <a:solidFill>
                  <a:srgbClr val="00B050"/>
                </a:solidFill>
              </a:rPr>
              <a:t> Стандарт, 200 мл – </a:t>
            </a:r>
            <a:r>
              <a:rPr lang="ru-RU" b="1" dirty="0" smtClean="0">
                <a:solidFill>
                  <a:srgbClr val="00B050"/>
                </a:solidFill>
              </a:rPr>
              <a:t>где востребован? 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164AC4A-7993-AA42-BD03-34F79B170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01068" y="2332037"/>
            <a:ext cx="7590263" cy="4525963"/>
          </a:xfrm>
        </p:spPr>
        <p:txBody>
          <a:bodyPr/>
          <a:lstStyle/>
          <a:p>
            <a:r>
              <a:rPr lang="ru-RU" dirty="0"/>
              <a:t>Отделения </a:t>
            </a:r>
            <a:r>
              <a:rPr lang="ru-RU" dirty="0" err="1"/>
              <a:t>химио</a:t>
            </a:r>
            <a:r>
              <a:rPr lang="ru-RU" dirty="0"/>
              <a:t>- и лучевой терапии онкологических диспансеров</a:t>
            </a:r>
          </a:p>
          <a:p>
            <a:r>
              <a:rPr lang="ru-RU" dirty="0"/>
              <a:t>Отделения опухолей «головы-шеи»</a:t>
            </a:r>
          </a:p>
          <a:p>
            <a:r>
              <a:rPr lang="ru-RU" dirty="0"/>
              <a:t>Отделения </a:t>
            </a:r>
            <a:r>
              <a:rPr lang="ru-RU" dirty="0" smtClean="0"/>
              <a:t>онкологии/гематологии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Отделения паллиативной помощи, хосписы</a:t>
            </a:r>
          </a:p>
          <a:p>
            <a:pPr marL="0" indent="0">
              <a:buNone/>
            </a:pPr>
            <a:endParaRPr lang="ru-RU" b="1" dirty="0"/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xmlns="" id="{C797090E-025E-478D-ADA6-661D92FA47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609600" y="1348409"/>
            <a:ext cx="239140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25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D893EE9-A989-6547-AB63-277ADE4C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29333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rgbClr val="00B050"/>
                </a:solidFill>
              </a:rPr>
              <a:t>Нутриэн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smtClean="0">
                <a:solidFill>
                  <a:srgbClr val="00B050"/>
                </a:solidFill>
              </a:rPr>
              <a:t>Стандарт, </a:t>
            </a:r>
            <a:r>
              <a:rPr lang="ru-RU" b="1" dirty="0">
                <a:solidFill>
                  <a:srgbClr val="00B050"/>
                </a:solidFill>
              </a:rPr>
              <a:t>200 </a:t>
            </a:r>
            <a:r>
              <a:rPr lang="ru-RU" b="1" dirty="0" smtClean="0">
                <a:solidFill>
                  <a:srgbClr val="00B050"/>
                </a:solidFill>
              </a:rPr>
              <a:t>мл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164AC4A-7993-AA42-BD03-34F79B170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3345" y="1427920"/>
            <a:ext cx="7590263" cy="4525963"/>
          </a:xfrm>
        </p:spPr>
        <p:txBody>
          <a:bodyPr/>
          <a:lstStyle/>
          <a:p>
            <a:pPr marL="0" indent="0">
              <a:buNone/>
            </a:pPr>
            <a:r>
              <a:rPr lang="ru-RU" b="1" dirty="0" err="1">
                <a:solidFill>
                  <a:srgbClr val="FF0000"/>
                </a:solidFill>
              </a:rPr>
              <a:t>Нутриэн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smtClean="0">
                <a:solidFill>
                  <a:srgbClr val="FF0000"/>
                </a:solidFill>
              </a:rPr>
              <a:t>Стандарт, </a:t>
            </a:r>
            <a:r>
              <a:rPr lang="ru-RU" b="1" dirty="0">
                <a:solidFill>
                  <a:srgbClr val="FF0000"/>
                </a:solidFill>
              </a:rPr>
              <a:t>200 мл - единственный </a:t>
            </a:r>
            <a:r>
              <a:rPr lang="ru-RU" b="1" dirty="0" err="1">
                <a:solidFill>
                  <a:srgbClr val="FF0000"/>
                </a:solidFill>
              </a:rPr>
              <a:t>изокалорический</a:t>
            </a:r>
            <a:r>
              <a:rPr lang="ru-RU" b="1" dirty="0">
                <a:solidFill>
                  <a:srgbClr val="FF0000"/>
                </a:solidFill>
              </a:rPr>
              <a:t>, </a:t>
            </a:r>
            <a:r>
              <a:rPr lang="ru-RU" b="1" dirty="0" err="1">
                <a:solidFill>
                  <a:srgbClr val="FF0000"/>
                </a:solidFill>
              </a:rPr>
              <a:t>нормонитрогенный</a:t>
            </a:r>
            <a:r>
              <a:rPr lang="ru-RU" b="1" dirty="0">
                <a:solidFill>
                  <a:srgbClr val="FF0000"/>
                </a:solidFill>
              </a:rPr>
              <a:t>, полностью сбалансированный продукт с </a:t>
            </a:r>
            <a:r>
              <a:rPr lang="ru-RU" b="1" u="sng" dirty="0">
                <a:solidFill>
                  <a:srgbClr val="FF0000"/>
                </a:solidFill>
              </a:rPr>
              <a:t>физиологической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u="sng" dirty="0" err="1">
                <a:solidFill>
                  <a:srgbClr val="FF0000"/>
                </a:solidFill>
              </a:rPr>
              <a:t>осмолярностью</a:t>
            </a:r>
            <a:r>
              <a:rPr lang="ru-RU" b="1" dirty="0">
                <a:solidFill>
                  <a:srgbClr val="FF0000"/>
                </a:solidFill>
              </a:rPr>
              <a:t> для перорального применения</a:t>
            </a:r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xmlns="" id="{A1E0B3FF-925F-44A4-8CC5-B122D48BC1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609600" y="1427921"/>
            <a:ext cx="239140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ятно 2 4"/>
          <p:cNvSpPr/>
          <p:nvPr/>
        </p:nvSpPr>
        <p:spPr>
          <a:xfrm>
            <a:off x="7319518" y="2807441"/>
            <a:ext cx="4043746" cy="405055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Лучшее усвоение белка и энергии – лучший клинический эффект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4400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4" name="Text Box 76"/>
          <p:cNvSpPr txBox="1">
            <a:spLocks noChangeArrowheads="1"/>
          </p:cNvSpPr>
          <p:nvPr/>
        </p:nvSpPr>
        <p:spPr bwMode="auto">
          <a:xfrm>
            <a:off x="2066832" y="290679"/>
            <a:ext cx="8457079" cy="646331"/>
          </a:xfrm>
          <a:prstGeom prst="rect">
            <a:avLst/>
          </a:prstGeom>
          <a:solidFill>
            <a:srgbClr val="8067A9"/>
          </a:solidFill>
          <a:ln>
            <a:noFill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ru-RU" sz="3600" dirty="0">
                <a:solidFill>
                  <a:srgbClr val="FFFFFF"/>
                </a:solidFill>
              </a:rPr>
              <a:t> </a:t>
            </a:r>
            <a:r>
              <a:rPr lang="ru-RU" sz="3600" dirty="0" err="1">
                <a:solidFill>
                  <a:srgbClr val="FFFFFF"/>
                </a:solidFill>
              </a:rPr>
              <a:t>Нутриэн</a:t>
            </a:r>
            <a:r>
              <a:rPr lang="ru-RU" sz="3600" dirty="0">
                <a:solidFill>
                  <a:srgbClr val="FFFFFF"/>
                </a:solidFill>
              </a:rPr>
              <a:t>  </a:t>
            </a:r>
            <a:r>
              <a:rPr lang="ru-RU" sz="3600" dirty="0" smtClean="0">
                <a:solidFill>
                  <a:srgbClr val="FFFFFF"/>
                </a:solidFill>
              </a:rPr>
              <a:t>Диабет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C6730B9-DCA2-4367-9137-61AFCED7BA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076" y="2360023"/>
            <a:ext cx="1890300" cy="2869790"/>
          </a:xfrm>
          <a:prstGeom prst="rect">
            <a:avLst/>
          </a:prstGeom>
        </p:spPr>
      </p:pic>
      <p:sp>
        <p:nvSpPr>
          <p:cNvPr id="9" name="Свиток: горизонтальный 8">
            <a:extLst>
              <a:ext uri="{FF2B5EF4-FFF2-40B4-BE49-F238E27FC236}">
                <a16:creationId xmlns:a16="http://schemas.microsoft.com/office/drawing/2014/main" xmlns="" id="{636C79D7-1A85-4360-8667-BE25EE00B9DF}"/>
              </a:ext>
            </a:extLst>
          </p:cNvPr>
          <p:cNvSpPr/>
          <p:nvPr/>
        </p:nvSpPr>
        <p:spPr>
          <a:xfrm>
            <a:off x="10136777" y="5164182"/>
            <a:ext cx="1782599" cy="1080479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Нейтральный</a:t>
            </a:r>
          </a:p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graphicFrame>
        <p:nvGraphicFramePr>
          <p:cNvPr id="10" name="Group 74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91326930"/>
              </p:ext>
            </p:extLst>
          </p:nvPr>
        </p:nvGraphicFramePr>
        <p:xfrm>
          <a:off x="2569029" y="1263117"/>
          <a:ext cx="7306490" cy="4458722"/>
        </p:xfrm>
        <a:graphic>
          <a:graphicData uri="http://schemas.openxmlformats.org/drawingml/2006/table">
            <a:tbl>
              <a:tblPr/>
              <a:tblGrid>
                <a:gridCol w="15257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807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6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Белок </a:t>
                      </a: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(4,3г/100мл)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%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Сывороточный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80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%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казеин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35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Преимущества белка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Высокая биологическая ценность, легкое усвоение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                          полноценный АК состав соответствует рекомендациям ВОЗ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35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Жиры </a:t>
                      </a: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(3,9г/100мл)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MCT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(50%), растительные масла, рыбий жир – ПНЖК (0,9г/100мл),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n6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: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n3 =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3,03:1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239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Преимущества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Легкое, быстрое усвоение энергии, антиоксидантный, иммуномодулирующий эффект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190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Углеводы</a:t>
                      </a: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(12,7г/100мл)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Мальтодекстрины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фруктоза – 1,5г/100мл </a:t>
                      </a: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(низкий риск развития гипергликемии)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643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Дополнительные</a:t>
                      </a: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характеристики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Полноценный витаминно-минеральный комплекс </a:t>
                      </a: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+ пищевые волокна (1,5г/100мл)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6432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Преимущества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Лучшая переносимость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&amp;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больший </a:t>
                      </a:r>
                      <a:r>
                        <a:rPr kumimoji="0" lang="ru-RU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антиоксидантный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эффект</a:t>
                      </a: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ПВ – замедляют всасывание глюкозы, улучшают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пищеварение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ru-RU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пребиотический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эффект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6" name="Рисунок 11">
            <a:extLst>
              <a:ext uri="{FF2B5EF4-FFF2-40B4-BE49-F238E27FC236}">
                <a16:creationId xmlns:a16="http://schemas.microsoft.com/office/drawing/2014/main" xmlns="" id="{458A4BB9-10EE-4083-BCFA-270D8C85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79" y="937010"/>
            <a:ext cx="1579753" cy="297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441019" y="4137661"/>
            <a:ext cx="1353671" cy="830997"/>
          </a:xfrm>
          <a:prstGeom prst="rect">
            <a:avLst/>
          </a:prstGeom>
          <a:solidFill>
            <a:srgbClr val="8067A9"/>
          </a:solidFill>
          <a:ln>
            <a:noFill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ru-RU" sz="2400" dirty="0">
                <a:solidFill>
                  <a:srgbClr val="FFFFFF"/>
                </a:solidFill>
              </a:rPr>
              <a:t> </a:t>
            </a:r>
            <a:r>
              <a:rPr lang="ru-RU" sz="2400" dirty="0" smtClean="0">
                <a:solidFill>
                  <a:srgbClr val="FFFFFF"/>
                </a:solidFill>
              </a:rPr>
              <a:t>1000 мл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Text Box 76"/>
          <p:cNvSpPr txBox="1">
            <a:spLocks noChangeArrowheads="1"/>
          </p:cNvSpPr>
          <p:nvPr/>
        </p:nvSpPr>
        <p:spPr bwMode="auto">
          <a:xfrm>
            <a:off x="10297390" y="1775866"/>
            <a:ext cx="1353671" cy="461665"/>
          </a:xfrm>
          <a:prstGeom prst="rect">
            <a:avLst/>
          </a:prstGeom>
          <a:solidFill>
            <a:srgbClr val="8067A9"/>
          </a:solidFill>
          <a:ln>
            <a:noFill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ru-RU" sz="2400" dirty="0">
                <a:solidFill>
                  <a:srgbClr val="FFFFFF"/>
                </a:solidFill>
              </a:rPr>
              <a:t> 2</a:t>
            </a:r>
            <a:r>
              <a:rPr lang="ru-RU" sz="2400" dirty="0" smtClean="0">
                <a:solidFill>
                  <a:srgbClr val="FFFFFF"/>
                </a:solidFill>
              </a:rPr>
              <a:t>00 мл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40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4E088F-7262-3543-8114-7FAF694B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2" y="-25483"/>
            <a:ext cx="8847908" cy="1143000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rgbClr val="00B050"/>
                </a:solidFill>
              </a:rPr>
              <a:t>Нутриэн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smtClean="0">
                <a:solidFill>
                  <a:srgbClr val="00B050"/>
                </a:solidFill>
              </a:rPr>
              <a:t>Диабет 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D6F62A91-29F1-0747-8A17-AFA7284B9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2610" y="984641"/>
            <a:ext cx="8025161" cy="4525963"/>
          </a:xfrm>
        </p:spPr>
        <p:txBody>
          <a:bodyPr/>
          <a:lstStyle/>
          <a:p>
            <a:pPr marL="0" indent="0">
              <a:buNone/>
            </a:pPr>
            <a:endParaRPr lang="ru-RU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A64D338F-AE6F-084E-A539-0C5C85E142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" y="2035946"/>
            <a:ext cx="2684930" cy="4164495"/>
          </a:xfrm>
          <a:prstGeom prst="rect">
            <a:avLst/>
          </a:prstGeom>
        </p:spPr>
      </p:pic>
      <p:sp>
        <p:nvSpPr>
          <p:cNvPr id="5" name="Пятно 2 4"/>
          <p:cNvSpPr/>
          <p:nvPr/>
        </p:nvSpPr>
        <p:spPr>
          <a:xfrm>
            <a:off x="8297860" y="2990525"/>
            <a:ext cx="4043746" cy="405055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Лучшее усвоение белка и энергии – лучший клинический эффект </a:t>
            </a:r>
            <a:endParaRPr lang="ru-RU" b="1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656114" y="501580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ru-RU" sz="2000" dirty="0"/>
              <a:t>Композиция растворимых </a:t>
            </a:r>
            <a:r>
              <a:rPr lang="ru-RU" sz="2000" dirty="0">
                <a:solidFill>
                  <a:srgbClr val="FF0000"/>
                </a:solidFill>
              </a:rPr>
              <a:t>(70%) </a:t>
            </a:r>
            <a:r>
              <a:rPr lang="ru-RU" sz="2000" dirty="0"/>
              <a:t>и нерастворимых  пищевых волокон </a:t>
            </a:r>
            <a:r>
              <a:rPr lang="ru-RU" sz="2000" b="1" dirty="0"/>
              <a:t>нормализует процессы пищеварения, обладает </a:t>
            </a:r>
            <a:r>
              <a:rPr lang="ru-RU" sz="2000" b="1" dirty="0" err="1"/>
              <a:t>пребиотическим</a:t>
            </a:r>
            <a:r>
              <a:rPr lang="ru-RU" sz="2000" b="1" dirty="0"/>
              <a:t> и антиатерогенным действием, </a:t>
            </a:r>
            <a:r>
              <a:rPr lang="ru-RU" sz="2000" b="1" dirty="0" err="1"/>
              <a:t>профилактирует</a:t>
            </a:r>
            <a:r>
              <a:rPr lang="ru-RU" sz="2000" b="1" dirty="0"/>
              <a:t> подъемы сахара в крови, замедляя скорость всасывания углеводов в пищеварительном тракте</a:t>
            </a:r>
            <a:endParaRPr lang="ru-RU" sz="2000" b="1" i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817010" y="1190923"/>
            <a:ext cx="5176393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>
              <a:lnSpc>
                <a:spcPct val="107000"/>
              </a:lnSpc>
              <a:spcAft>
                <a:spcPts val="0"/>
              </a:spcAft>
            </a:pPr>
            <a:r>
              <a:rPr lang="ru-RU" sz="2800" b="1" dirty="0">
                <a:solidFill>
                  <a:srgbClr val="FF0000"/>
                </a:solidFill>
              </a:rPr>
              <a:t>Улучшенный состав с пищевыми волокнами </a:t>
            </a:r>
          </a:p>
          <a:p>
            <a:pPr algn="ctr" fontAlgn="b">
              <a:lnSpc>
                <a:spcPct val="107000"/>
              </a:lnSpc>
              <a:spcAft>
                <a:spcPts val="0"/>
              </a:spcAft>
            </a:pPr>
            <a:r>
              <a:rPr lang="ru-RU" sz="2800" b="1" dirty="0">
                <a:solidFill>
                  <a:srgbClr val="FF0000"/>
                </a:solidFill>
              </a:rPr>
              <a:t>для пациентов с нарушениями функции желудочно-кишечного тракта, а также гипергликемией или риском ее развития, </a:t>
            </a:r>
          </a:p>
          <a:p>
            <a:pPr algn="ctr" fontAlgn="b">
              <a:lnSpc>
                <a:spcPct val="107000"/>
              </a:lnSpc>
              <a:spcAft>
                <a:spcPts val="0"/>
              </a:spcAft>
            </a:pPr>
            <a:r>
              <a:rPr lang="ru-RU" sz="2800" b="1" dirty="0">
                <a:solidFill>
                  <a:srgbClr val="FF0000"/>
                </a:solidFill>
              </a:rPr>
              <a:t>с сахарным диабетом </a:t>
            </a:r>
          </a:p>
          <a:p>
            <a:pPr algn="ctr" fontAlgn="b">
              <a:lnSpc>
                <a:spcPct val="107000"/>
              </a:lnSpc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</a:rPr>
              <a:t>I </a:t>
            </a:r>
            <a:r>
              <a:rPr lang="ru-RU" sz="2800" b="1" dirty="0">
                <a:solidFill>
                  <a:srgbClr val="FF0000"/>
                </a:solidFill>
              </a:rPr>
              <a:t>и </a:t>
            </a:r>
            <a:r>
              <a:rPr lang="en-US" sz="2800" b="1" dirty="0">
                <a:solidFill>
                  <a:srgbClr val="FF0000"/>
                </a:solidFill>
              </a:rPr>
              <a:t>II</a:t>
            </a:r>
            <a:r>
              <a:rPr lang="ru-RU" sz="2800" b="1" dirty="0">
                <a:solidFill>
                  <a:srgbClr val="FF0000"/>
                </a:solidFill>
              </a:rPr>
              <a:t> типа</a:t>
            </a:r>
          </a:p>
        </p:txBody>
      </p:sp>
    </p:spTree>
    <p:extLst>
      <p:ext uri="{BB962C8B-B14F-4D97-AF65-F5344CB8AC3E}">
        <p14:creationId xmlns:p14="http://schemas.microsoft.com/office/powerpoint/2010/main" val="16960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84E088F-7262-3543-8114-7FAF694B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>
                <a:solidFill>
                  <a:srgbClr val="00B050"/>
                </a:solidFill>
              </a:rPr>
              <a:t>Нутриэн</a:t>
            </a:r>
            <a:r>
              <a:rPr lang="ru-RU" b="1" dirty="0">
                <a:solidFill>
                  <a:srgbClr val="00B050"/>
                </a:solidFill>
              </a:rPr>
              <a:t> Диабет, 200 мл </a:t>
            </a:r>
            <a:r>
              <a:rPr lang="ru-RU" b="1" dirty="0" smtClean="0">
                <a:solidFill>
                  <a:srgbClr val="00B050"/>
                </a:solidFill>
              </a:rPr>
              <a:t>– где востребован?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D6F62A91-29F1-0747-8A17-AFA7284B9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57239" y="1600201"/>
            <a:ext cx="8025161" cy="4525963"/>
          </a:xfrm>
        </p:spPr>
        <p:txBody>
          <a:bodyPr>
            <a:normAutofit/>
          </a:bodyPr>
          <a:lstStyle/>
          <a:p>
            <a:r>
              <a:rPr lang="ru-RU" dirty="0"/>
              <a:t>Отделения </a:t>
            </a:r>
            <a:r>
              <a:rPr lang="ru-RU" dirty="0" err="1"/>
              <a:t>химио</a:t>
            </a:r>
            <a:r>
              <a:rPr lang="ru-RU" dirty="0"/>
              <a:t>- и лучевой терапии </a:t>
            </a:r>
            <a:endParaRPr lang="ru-RU" dirty="0" smtClean="0"/>
          </a:p>
          <a:p>
            <a:r>
              <a:rPr lang="ru-RU" dirty="0" smtClean="0"/>
              <a:t>Отделения </a:t>
            </a:r>
            <a:r>
              <a:rPr lang="ru-RU" dirty="0"/>
              <a:t>опухолей </a:t>
            </a:r>
            <a:r>
              <a:rPr lang="ru-RU" dirty="0" smtClean="0"/>
              <a:t>головы и шеи</a:t>
            </a:r>
            <a:r>
              <a:rPr lang="ru-RU" dirty="0"/>
              <a:t> </a:t>
            </a:r>
            <a:r>
              <a:rPr lang="ru-RU" dirty="0" smtClean="0"/>
              <a:t>(ОГШ)</a:t>
            </a:r>
            <a:endParaRPr lang="ru-RU" dirty="0"/>
          </a:p>
          <a:p>
            <a:r>
              <a:rPr lang="ru-RU" dirty="0"/>
              <a:t>Отделения </a:t>
            </a:r>
            <a:r>
              <a:rPr lang="ru-RU" dirty="0" smtClean="0"/>
              <a:t>онкологии/гематологии</a:t>
            </a:r>
            <a:endParaRPr lang="ru-RU" dirty="0"/>
          </a:p>
          <a:p>
            <a:r>
              <a:rPr lang="ru-RU" dirty="0" smtClean="0"/>
              <a:t>Отделения интенсивной терапии, ОРИТ</a:t>
            </a:r>
            <a:endParaRPr lang="ru-RU" dirty="0"/>
          </a:p>
          <a:p>
            <a:r>
              <a:rPr lang="ru-RU" dirty="0"/>
              <a:t>Отделения </a:t>
            </a:r>
            <a:r>
              <a:rPr lang="ru-RU" dirty="0" err="1"/>
              <a:t>палиативной</a:t>
            </a:r>
            <a:r>
              <a:rPr lang="ru-RU" dirty="0"/>
              <a:t> помощи, хосписы</a:t>
            </a:r>
          </a:p>
          <a:p>
            <a:pPr>
              <a:buFont typeface="Wingdings" pitchFamily="2" charset="2"/>
              <a:buChar char="Ø"/>
            </a:pPr>
            <a:r>
              <a:rPr lang="ru-RU" i="1" dirty="0" err="1" smtClean="0"/>
              <a:t>Энтеральное</a:t>
            </a:r>
            <a:r>
              <a:rPr lang="ru-RU" i="1" dirty="0" smtClean="0"/>
              <a:t> </a:t>
            </a:r>
            <a:r>
              <a:rPr lang="ru-RU" i="1" dirty="0"/>
              <a:t>питание </a:t>
            </a:r>
            <a:r>
              <a:rPr lang="ru-RU" i="1" dirty="0" smtClean="0"/>
              <a:t>для </a:t>
            </a:r>
            <a:r>
              <a:rPr lang="ru-RU" i="1" dirty="0"/>
              <a:t>пациентов с </a:t>
            </a:r>
            <a:r>
              <a:rPr lang="ru-RU" i="1" dirty="0" smtClean="0"/>
              <a:t>нарушениями ЖКТ, требующими ПВ, а также сопутствующим </a:t>
            </a:r>
            <a:r>
              <a:rPr lang="ru-RU" i="1" dirty="0"/>
              <a:t>сахарным диабетом или нарушением толерантности к глюкоз</a:t>
            </a:r>
            <a:r>
              <a:rPr lang="ru-RU" dirty="0"/>
              <a:t>е </a:t>
            </a:r>
            <a:r>
              <a:rPr lang="ru-RU" dirty="0" smtClean="0"/>
              <a:t>(МВ)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534D9145-9672-9047-9F8E-1EBAFFFF09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1824104"/>
            <a:ext cx="2564447" cy="375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0" name="Picture 10" descr="ÐÐ°ÑÑÐ¸Ð½ÐºÐ¸ Ð¡ÑÐ°ÐºÐ°Ð½ ÐÐ»ÑÐ±Ð½Ð¸ÐºÐ° ÐÐ´Ð° ÐÐ¾ÐºÑÐµÐ¹Ð»Ñ 2048x2732 ÐÐ¸ÑÐ° ÐÑÐ¾Ð´ÑÐºÑÑ Ð¿Ð¸ÑÐ°Ð½Ð¸Ñ">
            <a:extLst>
              <a:ext uri="{FF2B5EF4-FFF2-40B4-BE49-F238E27FC236}">
                <a16:creationId xmlns:a16="http://schemas.microsoft.com/office/drawing/2014/main" xmlns="" id="{1662F89A-E90D-4E73-8F45-F5D975221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16" y="5023974"/>
            <a:ext cx="1273410" cy="16989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37890" name="Text Box 2">
            <a:extLst>
              <a:ext uri="{FF2B5EF4-FFF2-40B4-BE49-F238E27FC236}">
                <a16:creationId xmlns:a16="http://schemas.microsoft.com/office/drawing/2014/main" xmlns="" id="{E63855AB-5321-4E5B-8632-1413C981C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7491" y="893336"/>
            <a:ext cx="4549775" cy="389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r>
              <a:rPr lang="ru-RU" altLang="ru-RU" sz="2000" b="1" dirty="0">
                <a:solidFill>
                  <a:srgbClr val="000066"/>
                </a:solidFill>
              </a:rPr>
              <a:t>Сочетание в рационе готовых к применению специализированных сбалансированных по составу продуктов в удобной упаковке:</a:t>
            </a:r>
          </a:p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None/>
            </a:pPr>
            <a:endParaRPr lang="ru-RU" altLang="ru-RU" sz="2000" b="1" dirty="0">
              <a:solidFill>
                <a:srgbClr val="000066"/>
              </a:solidFill>
            </a:endParaRPr>
          </a:p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dirty="0">
                <a:solidFill>
                  <a:srgbClr val="00215B"/>
                </a:solidFill>
              </a:rPr>
              <a:t> </a:t>
            </a:r>
            <a:r>
              <a:rPr lang="ru-RU" altLang="ru-RU" b="1" dirty="0">
                <a:solidFill>
                  <a:srgbClr val="EF8C07"/>
                </a:solidFill>
              </a:rPr>
              <a:t>РАЗНООБРАЗИЕ ДИЕТЫ</a:t>
            </a:r>
          </a:p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b="1" dirty="0">
                <a:solidFill>
                  <a:srgbClr val="EF8C07"/>
                </a:solidFill>
              </a:rPr>
              <a:t> УЛУЧШЕНИЕ РЕЗУЛЬТАТОВ ЛЕЧЕНИЯ</a:t>
            </a:r>
          </a:p>
          <a:p>
            <a:pPr algn="ctr" eaLnBrk="1" hangingPunct="1">
              <a:spcBef>
                <a:spcPct val="50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ru-RU" altLang="ru-RU" b="1" dirty="0">
                <a:solidFill>
                  <a:srgbClr val="EF8C07"/>
                </a:solidFill>
              </a:rPr>
              <a:t> ПОВЫШЕНИЕ КАЧЕСТВА ЖИЗНИ ПАЦИЕНТОВ</a:t>
            </a:r>
          </a:p>
        </p:txBody>
      </p:sp>
      <p:pic>
        <p:nvPicPr>
          <p:cNvPr id="25604" name="Picture 4" descr="ÐÐ°ÑÑÐ¸Ð½ÐºÐ¸ Ð¿Ð¾ Ð·Ð°Ð¿ÑÐ¾ÑÑ ÑÐ¸ÑÐµÑÐ±Ð»Ð°Ñ ÑÐ°ÑÐ¾Ð² ÑÐ¾ ÑÑÑÐµÐ»ÐºÐ°Ð¼Ð¸ ÐºÐ°ÑÑÐ¸Ð½ÐºÐ¸">
            <a:extLst>
              <a:ext uri="{FF2B5EF4-FFF2-40B4-BE49-F238E27FC236}">
                <a16:creationId xmlns:a16="http://schemas.microsoft.com/office/drawing/2014/main" xmlns="" id="{300E834A-D08A-41A1-AC6F-EC2940424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5" y="1275253"/>
            <a:ext cx="4483709" cy="43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260BB99D-3228-4F1E-918A-DF22D160D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352" y="548388"/>
            <a:ext cx="907701" cy="1744125"/>
          </a:xfrm>
          <a:prstGeom prst="rect">
            <a:avLst/>
          </a:prstGeom>
        </p:spPr>
      </p:pic>
      <p:pic>
        <p:nvPicPr>
          <p:cNvPr id="26" name="Объект 4">
            <a:extLst>
              <a:ext uri="{FF2B5EF4-FFF2-40B4-BE49-F238E27FC236}">
                <a16:creationId xmlns:a16="http://schemas.microsoft.com/office/drawing/2014/main" xmlns="" id="{591D5766-4F2F-402B-9EFC-FE80D4F8E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62950" y="603250"/>
            <a:ext cx="892565" cy="168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Лента: наклоненная вверх 4">
            <a:extLst>
              <a:ext uri="{FF2B5EF4-FFF2-40B4-BE49-F238E27FC236}">
                <a16:creationId xmlns:a16="http://schemas.microsoft.com/office/drawing/2014/main" xmlns="" id="{1904B851-4A24-4983-B5E5-558EBEF3FE8B}"/>
              </a:ext>
            </a:extLst>
          </p:cNvPr>
          <p:cNvSpPr/>
          <p:nvPr/>
        </p:nvSpPr>
        <p:spPr>
          <a:xfrm>
            <a:off x="884456" y="5988152"/>
            <a:ext cx="4059565" cy="612648"/>
          </a:xfrm>
          <a:prstGeom prst="ribbon2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Увеличиваем разнообразие</a:t>
            </a:r>
          </a:p>
        </p:txBody>
      </p:sp>
      <p:sp>
        <p:nvSpPr>
          <p:cNvPr id="7" name="Свиток: горизонтальный 6">
            <a:extLst>
              <a:ext uri="{FF2B5EF4-FFF2-40B4-BE49-F238E27FC236}">
                <a16:creationId xmlns:a16="http://schemas.microsoft.com/office/drawing/2014/main" xmlns="" id="{39B80968-518D-42AF-A6A6-34D12871AAC4}"/>
              </a:ext>
            </a:extLst>
          </p:cNvPr>
          <p:cNvSpPr/>
          <p:nvPr/>
        </p:nvSpPr>
        <p:spPr>
          <a:xfrm>
            <a:off x="1557752" y="198192"/>
            <a:ext cx="2601498" cy="1033272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BC6E7C5E-6B63-455A-9838-CBED8F85F462}"/>
              </a:ext>
            </a:extLst>
          </p:cNvPr>
          <p:cNvSpPr/>
          <p:nvPr/>
        </p:nvSpPr>
        <p:spPr>
          <a:xfrm>
            <a:off x="1690144" y="530162"/>
            <a:ext cx="2213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/>
              <a:t>Улучшаем</a:t>
            </a:r>
            <a:r>
              <a:rPr lang="ru-RU" dirty="0"/>
              <a:t> </a:t>
            </a:r>
            <a:r>
              <a:rPr lang="ru-RU" b="1" dirty="0"/>
              <a:t>результат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xmlns="" id="{D40F45DF-548D-43E5-AC82-D635F9F8D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60622"/>
            <a:ext cx="899064" cy="1727530"/>
          </a:xfrm>
          <a:prstGeom prst="rect">
            <a:avLst/>
          </a:prstGeom>
        </p:spPr>
      </p:pic>
      <p:pic>
        <p:nvPicPr>
          <p:cNvPr id="14" name="Объект 6">
            <a:extLst>
              <a:ext uri="{FF2B5EF4-FFF2-40B4-BE49-F238E27FC236}">
                <a16:creationId xmlns:a16="http://schemas.microsoft.com/office/drawing/2014/main" xmlns="" id="{534D9145-9672-9047-9F8E-1EBAFFFF09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95" y="4150720"/>
            <a:ext cx="1214348" cy="1778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/>
              <a:t>Недостаточность питания пациента</a:t>
            </a:r>
            <a:r>
              <a:rPr lang="ru-RU"/>
              <a:t>: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916113"/>
            <a:ext cx="8229600" cy="460851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sz="2800"/>
              <a:t>Более медленное выздоровление</a:t>
            </a:r>
          </a:p>
          <a:p>
            <a:pPr>
              <a:lnSpc>
                <a:spcPct val="80000"/>
              </a:lnSpc>
            </a:pPr>
            <a:r>
              <a:rPr lang="ru-RU" sz="2800"/>
              <a:t>Угроза развития различных осложнений</a:t>
            </a:r>
          </a:p>
          <a:p>
            <a:pPr>
              <a:lnSpc>
                <a:spcPct val="80000"/>
              </a:lnSpc>
            </a:pPr>
            <a:r>
              <a:rPr lang="ru-RU" sz="2800"/>
              <a:t>Более длительное пребывание в стационаре</a:t>
            </a:r>
          </a:p>
          <a:p>
            <a:pPr>
              <a:lnSpc>
                <a:spcPct val="80000"/>
              </a:lnSpc>
            </a:pPr>
            <a:r>
              <a:rPr lang="ru-RU" sz="2800"/>
              <a:t>Высокие расходы на лечение</a:t>
            </a:r>
          </a:p>
          <a:p>
            <a:pPr>
              <a:lnSpc>
                <a:spcPct val="80000"/>
              </a:lnSpc>
            </a:pPr>
            <a:r>
              <a:rPr lang="ru-RU" sz="2800"/>
              <a:t>Более высокая летальность</a:t>
            </a:r>
          </a:p>
          <a:p>
            <a:pPr>
              <a:lnSpc>
                <a:spcPct val="80000"/>
              </a:lnSpc>
            </a:pPr>
            <a:endParaRPr lang="ru-RU" sz="2800"/>
          </a:p>
          <a:p>
            <a:pPr>
              <a:lnSpc>
                <a:spcPct val="80000"/>
              </a:lnSpc>
            </a:pPr>
            <a:r>
              <a:rPr lang="ru-RU" sz="2800">
                <a:solidFill>
                  <a:srgbClr val="0000FF"/>
                </a:solidFill>
              </a:rPr>
              <a:t>У </a:t>
            </a:r>
            <a:r>
              <a:rPr lang="ru-RU" sz="2800">
                <a:solidFill>
                  <a:srgbClr val="FF0000"/>
                </a:solidFill>
              </a:rPr>
              <a:t>40%</a:t>
            </a:r>
            <a:r>
              <a:rPr lang="ru-RU" sz="2800">
                <a:solidFill>
                  <a:srgbClr val="0000FF"/>
                </a:solidFill>
              </a:rPr>
              <a:t> онкологических больных наличие выраженной недостаточности питания </a:t>
            </a:r>
            <a:br>
              <a:rPr lang="ru-RU" sz="2800">
                <a:solidFill>
                  <a:srgbClr val="0000FF"/>
                </a:solidFill>
              </a:rPr>
            </a:br>
            <a:r>
              <a:rPr lang="ru-RU" sz="2800">
                <a:solidFill>
                  <a:srgbClr val="0000FF"/>
                </a:solidFill>
              </a:rPr>
              <a:t>не позволяет осуществить их адекватное лечение!</a:t>
            </a:r>
            <a:br>
              <a:rPr lang="ru-RU" sz="2800">
                <a:solidFill>
                  <a:srgbClr val="0000FF"/>
                </a:solidFill>
              </a:rPr>
            </a:br>
            <a:r>
              <a:rPr lang="ru-RU" sz="2800"/>
              <a:t>        			   </a:t>
            </a:r>
            <a:r>
              <a:rPr lang="en-US" sz="2000"/>
              <a:t>L.S.Knox and al.,1995</a:t>
            </a:r>
            <a:endParaRPr lang="ru-RU" sz="2000"/>
          </a:p>
        </p:txBody>
      </p:sp>
    </p:spTree>
    <p:extLst>
      <p:ext uri="{BB962C8B-B14F-4D97-AF65-F5344CB8AC3E}">
        <p14:creationId xmlns:p14="http://schemas.microsoft.com/office/powerpoint/2010/main" val="1316259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09175"/>
            <a:ext cx="10972800" cy="1143000"/>
          </a:xfrm>
        </p:spPr>
        <p:txBody>
          <a:bodyPr/>
          <a:lstStyle/>
          <a:p>
            <a:pPr eaLnBrk="1" hangingPunct="1"/>
            <a:r>
              <a:rPr lang="ru-RU" altLang="ru-RU" dirty="0" smtClean="0"/>
              <a:t>Вопросы стереотипов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52175"/>
            <a:ext cx="10972800" cy="4525963"/>
          </a:xfrm>
        </p:spPr>
        <p:txBody>
          <a:bodyPr/>
          <a:lstStyle/>
          <a:p>
            <a:pPr eaLnBrk="1" hangingPunct="1"/>
            <a:r>
              <a:rPr lang="ru-RU" altLang="ru-RU" sz="2800" dirty="0"/>
              <a:t>Мы не задумываясь назначаем препараты </a:t>
            </a:r>
            <a:r>
              <a:rPr lang="ru-RU" altLang="ru-RU" sz="2800" dirty="0" smtClean="0"/>
              <a:t>химиотерапии, </a:t>
            </a:r>
            <a:r>
              <a:rPr lang="ru-RU" altLang="ru-RU" sz="2800" dirty="0" err="1" smtClean="0"/>
              <a:t>таргетной</a:t>
            </a:r>
            <a:r>
              <a:rPr lang="ru-RU" altLang="ru-RU" sz="2800" dirty="0" smtClean="0"/>
              <a:t> терапии, поддерживающей </a:t>
            </a:r>
            <a:r>
              <a:rPr lang="ru-RU" altLang="ru-RU" sz="2800" dirty="0"/>
              <a:t>терапии стоимостью в </a:t>
            </a:r>
            <a:r>
              <a:rPr lang="en-US" altLang="ru-RU" sz="2800" dirty="0"/>
              <a:t>n*1000 USD</a:t>
            </a:r>
            <a:r>
              <a:rPr lang="ru-RU" altLang="ru-RU" sz="2800" dirty="0"/>
              <a:t> потому что:</a:t>
            </a:r>
          </a:p>
          <a:p>
            <a:pPr lvl="1" eaLnBrk="1" hangingPunct="1"/>
            <a:r>
              <a:rPr lang="ru-RU" altLang="ru-RU" sz="2400" dirty="0"/>
              <a:t>Уверены в их эффективности</a:t>
            </a:r>
          </a:p>
          <a:p>
            <a:pPr lvl="1" eaLnBrk="1" hangingPunct="1"/>
            <a:r>
              <a:rPr lang="ru-RU" altLang="ru-RU" sz="2400" dirty="0"/>
              <a:t>Уверены в их важности</a:t>
            </a:r>
          </a:p>
          <a:p>
            <a:pPr lvl="1" eaLnBrk="1" hangingPunct="1"/>
            <a:r>
              <a:rPr lang="ru-RU" altLang="ru-RU" sz="2400" dirty="0"/>
              <a:t>Имеем опыт их применения</a:t>
            </a:r>
          </a:p>
          <a:p>
            <a:pPr lvl="1" eaLnBrk="1" hangingPunct="1"/>
            <a:r>
              <a:rPr lang="ru-RU" altLang="ru-RU" sz="2400" dirty="0"/>
              <a:t>Привыкли к этому</a:t>
            </a:r>
          </a:p>
          <a:p>
            <a:pPr lvl="1" eaLnBrk="1" hangingPunct="1"/>
            <a:endParaRPr lang="ru-RU" altLang="ru-RU" sz="2400" dirty="0"/>
          </a:p>
          <a:p>
            <a:pPr lvl="1" algn="ctr" eaLnBrk="1" hangingPunct="1">
              <a:buFontTx/>
              <a:buNone/>
            </a:pPr>
            <a:r>
              <a:rPr lang="ru-RU" altLang="ru-RU" sz="3200" b="1" i="1" dirty="0"/>
              <a:t>Как мы пришли к этому?</a:t>
            </a:r>
          </a:p>
          <a:p>
            <a:pPr lvl="1" algn="ctr" eaLnBrk="1" hangingPunct="1">
              <a:buFontTx/>
              <a:buNone/>
            </a:pPr>
            <a:r>
              <a:rPr lang="ru-RU" altLang="ru-RU" sz="3200" b="1" i="1" dirty="0"/>
              <a:t>Мы их применяли!</a:t>
            </a:r>
          </a:p>
        </p:txBody>
      </p:sp>
    </p:spTree>
    <p:extLst>
      <p:ext uri="{BB962C8B-B14F-4D97-AF65-F5344CB8AC3E}">
        <p14:creationId xmlns:p14="http://schemas.microsoft.com/office/powerpoint/2010/main" val="10318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1868315" y="1035323"/>
            <a:ext cx="85693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ru-RU" altLang="ru-RU" sz="3600" dirty="0">
                <a:solidFill>
                  <a:srgbClr val="0000FF"/>
                </a:solidFill>
              </a:rPr>
              <a:t>Убедитесь на практике, </a:t>
            </a:r>
            <a:endParaRPr lang="ru-RU" altLang="ru-RU" sz="3600" dirty="0" smtClean="0">
              <a:solidFill>
                <a:srgbClr val="0000FF"/>
              </a:solidFill>
            </a:endParaRPr>
          </a:p>
          <a:p>
            <a:pPr algn="ctr"/>
            <a:r>
              <a:rPr lang="ru-RU" altLang="ru-RU" sz="3600" dirty="0" smtClean="0">
                <a:solidFill>
                  <a:srgbClr val="0000FF"/>
                </a:solidFill>
              </a:rPr>
              <a:t>что </a:t>
            </a:r>
            <a:r>
              <a:rPr lang="ru-RU" altLang="ru-RU" sz="3600" dirty="0">
                <a:solidFill>
                  <a:srgbClr val="0000FF"/>
                </a:solidFill>
              </a:rPr>
              <a:t>применение </a:t>
            </a:r>
            <a:r>
              <a:rPr lang="ru-RU" altLang="ru-RU" sz="3600" dirty="0" err="1" smtClean="0">
                <a:solidFill>
                  <a:srgbClr val="0000FF"/>
                </a:solidFill>
              </a:rPr>
              <a:t>Нутриэна</a:t>
            </a:r>
            <a:r>
              <a:rPr lang="ru-RU" altLang="ru-RU" sz="3600" dirty="0" smtClean="0">
                <a:solidFill>
                  <a:srgbClr val="0000FF"/>
                </a:solidFill>
              </a:rPr>
              <a:t> </a:t>
            </a:r>
          </a:p>
          <a:p>
            <a:pPr algn="ctr"/>
            <a:r>
              <a:rPr lang="ru-RU" altLang="ru-RU" sz="3600" dirty="0" smtClean="0">
                <a:solidFill>
                  <a:srgbClr val="0000FF"/>
                </a:solidFill>
              </a:rPr>
              <a:t>позволяет </a:t>
            </a:r>
            <a:r>
              <a:rPr lang="ru-RU" altLang="ru-RU" sz="3600" dirty="0">
                <a:solidFill>
                  <a:srgbClr val="0000FF"/>
                </a:solidFill>
              </a:rPr>
              <a:t>уменьшить/устранить </a:t>
            </a:r>
            <a:r>
              <a:rPr lang="ru-RU" altLang="ru-RU" sz="3600" dirty="0" err="1">
                <a:solidFill>
                  <a:srgbClr val="0000FF"/>
                </a:solidFill>
              </a:rPr>
              <a:t>нутритивную</a:t>
            </a:r>
            <a:r>
              <a:rPr lang="ru-RU" altLang="ru-RU" sz="3600" dirty="0">
                <a:solidFill>
                  <a:srgbClr val="0000FF"/>
                </a:solidFill>
              </a:rPr>
              <a:t> недостаточность и повысить шансы успешного завершения лечения онкологических пациентов!</a:t>
            </a:r>
          </a:p>
          <a:p>
            <a:endParaRPr lang="ru-RU" altLang="ru-RU" sz="3600" dirty="0">
              <a:solidFill>
                <a:srgbClr val="0000FF"/>
              </a:solidFill>
            </a:endParaRPr>
          </a:p>
          <a:p>
            <a:endParaRPr lang="ru-RU" altLang="ru-RU" sz="3600" dirty="0">
              <a:solidFill>
                <a:srgbClr val="0000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60BB99D-3228-4F1E-918A-DF22D160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3" y="144836"/>
            <a:ext cx="1394217" cy="2678953"/>
          </a:xfrm>
          <a:prstGeom prst="rect">
            <a:avLst/>
          </a:prstGeom>
        </p:spPr>
      </p:pic>
      <p:pic>
        <p:nvPicPr>
          <p:cNvPr id="5" name="Объект 6">
            <a:extLst>
              <a:ext uri="{FF2B5EF4-FFF2-40B4-BE49-F238E27FC236}">
                <a16:creationId xmlns:a16="http://schemas.microsoft.com/office/drawing/2014/main" xmlns="" id="{534D9145-9672-9047-9F8E-1EBAFFFF09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91" y="3931392"/>
            <a:ext cx="1832203" cy="2682853"/>
          </a:xfrm>
          <a:prstGeom prst="rect">
            <a:avLst/>
          </a:prstGeom>
        </p:spPr>
      </p:pic>
      <p:pic>
        <p:nvPicPr>
          <p:cNvPr id="6" name="Picture 4" descr="C:\work\Presentation\CISCO\doctor.png">
            <a:extLst>
              <a:ext uri="{FF2B5EF4-FFF2-40B4-BE49-F238E27FC236}">
                <a16:creationId xmlns:a16="http://schemas.microsoft.com/office/drawing/2014/main" xmlns="" id="{F0B3D3F7-ABE1-4144-BAC6-6F9619A62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31452" y="1850821"/>
            <a:ext cx="2360548" cy="5007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677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4" y="991229"/>
            <a:ext cx="3128330" cy="5847347"/>
          </a:xfrm>
          <a:prstGeom prst="rect">
            <a:avLst/>
          </a:prstGeom>
        </p:spPr>
      </p:pic>
      <p:graphicFrame>
        <p:nvGraphicFramePr>
          <p:cNvPr id="4" name="Group 7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30874"/>
              </p:ext>
            </p:extLst>
          </p:nvPr>
        </p:nvGraphicFramePr>
        <p:xfrm>
          <a:off x="3531537" y="3161612"/>
          <a:ext cx="7921625" cy="3696388"/>
        </p:xfrm>
        <a:graphic>
          <a:graphicData uri="http://schemas.openxmlformats.org/drawingml/2006/table">
            <a:tbl>
              <a:tblPr/>
              <a:tblGrid>
                <a:gridCol w="1654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6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Белок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%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Сывороточный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80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%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казеин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1129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Преимущества белка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Высокая биологическая ценность, легкое усвоение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                          полноценный АК состав соответствует рекомендациям ВОЗ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06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Жиры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MCT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(50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%), 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омега ЖК 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718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Преимущества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Легкое, быстрое усвоение энергии, антиоксидантный, иммуномодулирующий эффект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129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Углеводы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Мальтодекстрины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(низкий риск развития гипергликемии)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78079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Дополнительные характеристики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Полноценный витаминно-минеральный комплекс + холин, карнитин, таурин, </a:t>
                      </a:r>
                      <a:r>
                        <a:rPr kumimoji="0" lang="ru-RU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инозитол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304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Преимущества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Лучшая переносимость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&amp;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больший антиоксидантный эффект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19394" y="2064555"/>
            <a:ext cx="5168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 smtClean="0"/>
              <a:t>НУТРИЭН ЭНЕРГИЯ</a:t>
            </a:r>
            <a:endParaRPr lang="ru-RU" sz="4800" b="1" dirty="0"/>
          </a:p>
        </p:txBody>
      </p:sp>
      <p:sp>
        <p:nvSpPr>
          <p:cNvPr id="6" name="Пятно 2 5"/>
          <p:cNvSpPr/>
          <p:nvPr/>
        </p:nvSpPr>
        <p:spPr>
          <a:xfrm>
            <a:off x="8260548" y="-888947"/>
            <a:ext cx="4043746" cy="405055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Лучшее усвоение белка и энергии – лучший клинический эффект </a:t>
            </a:r>
            <a:endParaRPr lang="ru-RU" b="1" dirty="0"/>
          </a:p>
        </p:txBody>
      </p:sp>
      <p:sp>
        <p:nvSpPr>
          <p:cNvPr id="7" name="Пятно 2 6"/>
          <p:cNvSpPr/>
          <p:nvPr/>
        </p:nvSpPr>
        <p:spPr>
          <a:xfrm>
            <a:off x="2229151" y="80430"/>
            <a:ext cx="3048491" cy="2519939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smtClean="0">
                <a:solidFill>
                  <a:srgbClr val="FF0000"/>
                </a:solidFill>
              </a:rPr>
              <a:t>NEW</a:t>
            </a:r>
            <a:endParaRPr lang="ru-RU" sz="4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7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9421" y="668741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Back-up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3008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09DEC1BA-6907-44A3-A59D-9CD5882AEA5D}"/>
              </a:ext>
            </a:extLst>
          </p:cNvPr>
          <p:cNvSpPr txBox="1">
            <a:spLocks/>
          </p:cNvSpPr>
          <p:nvPr/>
        </p:nvSpPr>
        <p:spPr>
          <a:xfrm>
            <a:off x="2309813" y="0"/>
            <a:ext cx="7772400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endParaRPr lang="ru-RU" sz="36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Заголовок 5">
            <a:extLst>
              <a:ext uri="{FF2B5EF4-FFF2-40B4-BE49-F238E27FC236}">
                <a16:creationId xmlns:a16="http://schemas.microsoft.com/office/drawing/2014/main" xmlns="" id="{916538BA-4DF1-4CFF-8D21-637025ADA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063" y="285751"/>
            <a:ext cx="8229600" cy="481013"/>
          </a:xfrm>
        </p:spPr>
        <p:txBody>
          <a:bodyPr/>
          <a:lstStyle/>
          <a:p>
            <a:r>
              <a:rPr lang="ru-RU" alt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ИНФАПРИМ</a:t>
            </a:r>
          </a:p>
        </p:txBody>
      </p:sp>
      <p:pic>
        <p:nvPicPr>
          <p:cNvPr id="6148" name="Picture 2" descr="01">
            <a:extLst>
              <a:ext uri="{FF2B5EF4-FFF2-40B4-BE49-F238E27FC236}">
                <a16:creationId xmlns:a16="http://schemas.microsoft.com/office/drawing/2014/main" xmlns="" id="{91201A2C-563C-4B43-A30A-6027823B2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4143376"/>
            <a:ext cx="1782762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 descr="01">
            <a:extLst>
              <a:ext uri="{FF2B5EF4-FFF2-40B4-BE49-F238E27FC236}">
                <a16:creationId xmlns:a16="http://schemas.microsoft.com/office/drawing/2014/main" xmlns="" id="{E10A400A-A00E-4AE8-9913-5AA0112A8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4143376"/>
            <a:ext cx="1782762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3">
            <a:extLst>
              <a:ext uri="{FF2B5EF4-FFF2-40B4-BE49-F238E27FC236}">
                <a16:creationId xmlns:a16="http://schemas.microsoft.com/office/drawing/2014/main" xmlns="" id="{C876A0AD-E25D-4DF8-9E0B-8FAB381E5AA9}"/>
              </a:ext>
            </a:extLst>
          </p:cNvPr>
          <p:cNvSpPr txBox="1">
            <a:spLocks/>
          </p:cNvSpPr>
          <p:nvPr/>
        </p:nvSpPr>
        <p:spPr bwMode="auto">
          <a:xfrm>
            <a:off x="6167439" y="3357563"/>
            <a:ext cx="4643437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Серьезная научная база и собственные современные лаборатории</a:t>
            </a:r>
          </a:p>
        </p:txBody>
      </p:sp>
      <p:pic>
        <p:nvPicPr>
          <p:cNvPr id="6151" name="Picture 6" descr="_DSC4451">
            <a:extLst>
              <a:ext uri="{FF2B5EF4-FFF2-40B4-BE49-F238E27FC236}">
                <a16:creationId xmlns:a16="http://schemas.microsoft.com/office/drawing/2014/main" xmlns="" id="{FA9FE4E2-43CA-4CE8-B9BB-6C54B3B19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857250"/>
            <a:ext cx="208121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7" descr="_DSC4469">
            <a:extLst>
              <a:ext uri="{FF2B5EF4-FFF2-40B4-BE49-F238E27FC236}">
                <a16:creationId xmlns:a16="http://schemas.microsoft.com/office/drawing/2014/main" xmlns="" id="{F3670326-812D-48C5-8CFD-5BA72D018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6" y="857250"/>
            <a:ext cx="180022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Rectangle 3">
            <a:extLst>
              <a:ext uri="{FF2B5EF4-FFF2-40B4-BE49-F238E27FC236}">
                <a16:creationId xmlns:a16="http://schemas.microsoft.com/office/drawing/2014/main" xmlns="" id="{8E5F47BB-8313-4483-B98A-EE3DD0AF496F}"/>
              </a:ext>
            </a:extLst>
          </p:cNvPr>
          <p:cNvSpPr txBox="1">
            <a:spLocks/>
          </p:cNvSpPr>
          <p:nvPr/>
        </p:nvSpPr>
        <p:spPr bwMode="auto">
          <a:xfrm>
            <a:off x="5976938" y="2392363"/>
            <a:ext cx="4500562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Предприятие не имеет аналогов по своей гибкости и многофункциональ</a:t>
            </a:r>
            <a:r>
              <a:rPr lang="ru-RU" altLang="ru-RU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ности</a:t>
            </a:r>
          </a:p>
        </p:txBody>
      </p:sp>
      <p:sp>
        <p:nvSpPr>
          <p:cNvPr id="6154" name="Rectangle 3">
            <a:extLst>
              <a:ext uri="{FF2B5EF4-FFF2-40B4-BE49-F238E27FC236}">
                <a16:creationId xmlns:a16="http://schemas.microsoft.com/office/drawing/2014/main" xmlns="" id="{AD1D87B9-E10D-4222-85DF-59302771E081}"/>
              </a:ext>
            </a:extLst>
          </p:cNvPr>
          <p:cNvSpPr txBox="1">
            <a:spLocks/>
          </p:cNvSpPr>
          <p:nvPr/>
        </p:nvSpPr>
        <p:spPr bwMode="auto">
          <a:xfrm>
            <a:off x="5770564" y="1089026"/>
            <a:ext cx="4643437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Оснащено современным оборудованием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600" b="1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Имеет уникальные технологические возможности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xmlns="" id="{66563A72-0153-49DC-86EF-85D5C26ACD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96013" y="4143376"/>
            <a:ext cx="3270250" cy="2151062"/>
          </a:xfrm>
          <a:prstGeom prst="roundRect">
            <a:avLst>
              <a:gd name="adj" fmla="val 16667"/>
            </a:avLst>
          </a:prstGeom>
          <a:blipFill dpi="0" rotWithShape="1">
            <a:blip r:embed="rId7" cstate="print"/>
            <a:srcRect/>
            <a:stretch>
              <a:fillRect/>
            </a:stretch>
          </a:blipFill>
          <a:ln w="25400" algn="ctr">
            <a:solidFill>
              <a:schemeClr val="bg1"/>
            </a:solidFill>
            <a:round/>
            <a:headEnd/>
            <a:tailEnd/>
          </a:ln>
        </p:spPr>
        <p:txBody>
          <a:bodyPr lIns="88697" tIns="44348" rIns="88697" bIns="44348" anchor="ctr"/>
          <a:lstStyle/>
          <a:p>
            <a:pPr algn="ctr">
              <a:defRPr/>
            </a:pPr>
            <a:endParaRPr lang="ru-RU" kern="0" dirty="0">
              <a:solidFill>
                <a:srgbClr val="1F497D"/>
              </a:solidFill>
              <a:latin typeface="Fritz Quadrata Cyrillic" pitchFamily="18" charset="0"/>
              <a:cs typeface="Arial" panose="020B0604020202020204" pitchFamily="34" charset="0"/>
            </a:endParaRPr>
          </a:p>
        </p:txBody>
      </p:sp>
      <p:sp>
        <p:nvSpPr>
          <p:cNvPr id="6156" name="Rectangle 3">
            <a:extLst>
              <a:ext uri="{FF2B5EF4-FFF2-40B4-BE49-F238E27FC236}">
                <a16:creationId xmlns:a16="http://schemas.microsoft.com/office/drawing/2014/main" xmlns="" id="{0FA4B4B1-167D-4E39-B9E5-F0CAA5851A78}"/>
              </a:ext>
            </a:extLst>
          </p:cNvPr>
          <p:cNvSpPr txBox="1">
            <a:spLocks/>
          </p:cNvSpPr>
          <p:nvPr/>
        </p:nvSpPr>
        <p:spPr bwMode="auto">
          <a:xfrm>
            <a:off x="1524000" y="3500438"/>
            <a:ext cx="4643438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ru-RU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Соответствует международному стандарту качества ХАСП и </a:t>
            </a:r>
            <a:r>
              <a:rPr lang="en-US" altLang="ru-RU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ISO 9001:2008</a:t>
            </a:r>
            <a:endParaRPr lang="ru-RU" altLang="ru-RU" sz="16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5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3" name="Picture 14">
            <a:extLst>
              <a:ext uri="{FF2B5EF4-FFF2-40B4-BE49-F238E27FC236}">
                <a16:creationId xmlns:a16="http://schemas.microsoft.com/office/drawing/2014/main" xmlns="" id="{CE6D8D6F-1D80-47AF-895C-D2358EE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1077" r="14320" b="13055"/>
          <a:stretch>
            <a:fillRect/>
          </a:stretch>
        </p:blipFill>
        <p:spPr bwMode="auto">
          <a:xfrm>
            <a:off x="1011647" y="1494630"/>
            <a:ext cx="128587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Rectangle 2">
            <a:extLst>
              <a:ext uri="{FF2B5EF4-FFF2-40B4-BE49-F238E27FC236}">
                <a16:creationId xmlns:a16="http://schemas.microsoft.com/office/drawing/2014/main" xmlns="" id="{38FF3DBB-94EA-4B16-9EFC-00067BA4E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357" y="-94065"/>
            <a:ext cx="9715500" cy="1071562"/>
          </a:xfrm>
        </p:spPr>
        <p:txBody>
          <a:bodyPr/>
          <a:lstStyle/>
          <a:p>
            <a:pPr marL="838200" indent="-838200"/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Специализированные продукты для диетического лечебного питания детей старше 3-х лет и взрослых</a:t>
            </a:r>
            <a: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altLang="ru-RU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altLang="ru-RU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xmlns="" id="{4202E5EF-93CB-4F48-B646-591BE0524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4691" y="933386"/>
            <a:ext cx="2125663" cy="51435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</a:t>
            </a:r>
            <a:r>
              <a:rPr lang="ru-RU" altLang="ru-RU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</a:t>
            </a:r>
          </a:p>
        </p:txBody>
      </p:sp>
      <p:sp>
        <p:nvSpPr>
          <p:cNvPr id="148484" name="Rectangle 4">
            <a:extLst>
              <a:ext uri="{FF2B5EF4-FFF2-40B4-BE49-F238E27FC236}">
                <a16:creationId xmlns:a16="http://schemas.microsoft.com/office/drawing/2014/main" xmlns="" id="{5E68A330-DAAE-4D8C-B12F-F54C912EEA6B}"/>
              </a:ext>
            </a:extLst>
          </p:cNvPr>
          <p:cNvSpPr>
            <a:spLocks/>
          </p:cNvSpPr>
          <p:nvPr/>
        </p:nvSpPr>
        <p:spPr bwMode="auto">
          <a:xfrm>
            <a:off x="6415684" y="896742"/>
            <a:ext cx="3959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None/>
            </a:pPr>
            <a:r>
              <a:rPr lang="ru-RU" altLang="ru-RU" sz="20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Метаболически</a:t>
            </a:r>
            <a:r>
              <a:rPr lang="ru-RU" alt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направленные</a:t>
            </a:r>
          </a:p>
        </p:txBody>
      </p:sp>
      <p:pic>
        <p:nvPicPr>
          <p:cNvPr id="9224" name="Picture 4">
            <a:extLst>
              <a:ext uri="{FF2B5EF4-FFF2-40B4-BE49-F238E27FC236}">
                <a16:creationId xmlns:a16="http://schemas.microsoft.com/office/drawing/2014/main" xmlns="" id="{AAB361DB-7F58-4A96-A09E-D53FD95C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266" y="822845"/>
            <a:ext cx="1908175" cy="269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96" name="Rectangle 16">
            <a:extLst>
              <a:ext uri="{FF2B5EF4-FFF2-40B4-BE49-F238E27FC236}">
                <a16:creationId xmlns:a16="http://schemas.microsoft.com/office/drawing/2014/main" xmlns="" id="{E83129E1-C7C4-4656-B1AD-444A9EBAA9E1}"/>
              </a:ext>
            </a:extLst>
          </p:cNvPr>
          <p:cNvSpPr>
            <a:spLocks/>
          </p:cNvSpPr>
          <p:nvPr/>
        </p:nvSpPr>
        <p:spPr bwMode="auto">
          <a:xfrm>
            <a:off x="767409" y="4125913"/>
            <a:ext cx="39608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None/>
            </a:pPr>
            <a:r>
              <a:rPr lang="ru-RU" alt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Иммуномодулирующие</a:t>
            </a:r>
          </a:p>
        </p:txBody>
      </p:sp>
      <p:pic>
        <p:nvPicPr>
          <p:cNvPr id="9230" name="Picture 6">
            <a:extLst>
              <a:ext uri="{FF2B5EF4-FFF2-40B4-BE49-F238E27FC236}">
                <a16:creationId xmlns:a16="http://schemas.microsoft.com/office/drawing/2014/main" xmlns="" id="{91C052FA-F35A-4B14-B084-E2631CA1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t="20918" r="13391" b="12753"/>
          <a:stretch>
            <a:fillRect/>
          </a:stretch>
        </p:blipFill>
        <p:spPr bwMode="auto">
          <a:xfrm>
            <a:off x="1822507" y="4613978"/>
            <a:ext cx="14287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795461F9-E597-4D4D-9BA2-6C26F545C8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843" t="19652" r="8728" b="10164"/>
          <a:stretch>
            <a:fillRect/>
          </a:stretch>
        </p:blipFill>
        <p:spPr>
          <a:xfrm>
            <a:off x="2116493" y="1700213"/>
            <a:ext cx="1285875" cy="1785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28B1157E-2E63-4F4B-8446-E17D8C771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626" y="1315470"/>
            <a:ext cx="1147220" cy="21579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1085189-A75C-4A39-B8BE-A1FDE1100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1511" y="1318820"/>
            <a:ext cx="1161115" cy="2179806"/>
          </a:xfrm>
          <a:prstGeom prst="rect">
            <a:avLst/>
          </a:prstGeom>
        </p:spPr>
      </p:pic>
      <p:pic>
        <p:nvPicPr>
          <p:cNvPr id="9221" name="Picture 8">
            <a:extLst>
              <a:ext uri="{FF2B5EF4-FFF2-40B4-BE49-F238E27FC236}">
                <a16:creationId xmlns:a16="http://schemas.microsoft.com/office/drawing/2014/main" xmlns="" id="{CABCBFE2-1C0A-4EF6-89D7-298E843EF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401" y="1281972"/>
            <a:ext cx="1908175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11">
            <a:extLst>
              <a:ext uri="{FF2B5EF4-FFF2-40B4-BE49-F238E27FC236}">
                <a16:creationId xmlns:a16="http://schemas.microsoft.com/office/drawing/2014/main" xmlns="" id="{0747669B-E97B-4800-ABEF-7F101CBC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50" y="1677480"/>
            <a:ext cx="1966912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Объект 4">
            <a:extLst>
              <a:ext uri="{FF2B5EF4-FFF2-40B4-BE49-F238E27FC236}">
                <a16:creationId xmlns:a16="http://schemas.microsoft.com/office/drawing/2014/main" xmlns="" id="{B8DB98BD-0A96-46D9-8D3A-E945F02136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8185930" y="4787250"/>
            <a:ext cx="664856" cy="125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01037B0F-637E-4233-807B-29C879F5A8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7327" y="4787250"/>
            <a:ext cx="654861" cy="12583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D54BB7A3-1311-4DCF-B3E0-6B112DA55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9216" y="4787248"/>
            <a:ext cx="654862" cy="125830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4E1B77AF-7796-4A64-966B-394F976018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9644" y="4808036"/>
            <a:ext cx="654862" cy="1258301"/>
          </a:xfrm>
          <a:prstGeom prst="rect">
            <a:avLst/>
          </a:prstGeom>
        </p:spPr>
      </p:pic>
      <p:sp>
        <p:nvSpPr>
          <p:cNvPr id="24" name="Rectangle 14">
            <a:extLst>
              <a:ext uri="{FF2B5EF4-FFF2-40B4-BE49-F238E27FC236}">
                <a16:creationId xmlns:a16="http://schemas.microsoft.com/office/drawing/2014/main" xmlns="" id="{3F6844D6-4B3F-41E3-B92B-1D5CC689484B}"/>
              </a:ext>
            </a:extLst>
          </p:cNvPr>
          <p:cNvSpPr>
            <a:spLocks/>
          </p:cNvSpPr>
          <p:nvPr/>
        </p:nvSpPr>
        <p:spPr bwMode="auto">
          <a:xfrm>
            <a:off x="8584018" y="4191531"/>
            <a:ext cx="26304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Aft>
                <a:spcPct val="0"/>
              </a:spcAft>
              <a:buNone/>
            </a:pPr>
            <a:r>
              <a:rPr lang="ru-RU" altLang="ru-RU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Сипинг</a:t>
            </a:r>
            <a:endParaRPr lang="ru-RU" altLang="ru-R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11">
            <a:extLst>
              <a:ext uri="{FF2B5EF4-FFF2-40B4-BE49-F238E27FC236}">
                <a16:creationId xmlns:a16="http://schemas.microsoft.com/office/drawing/2014/main" xmlns="" id="{0747669B-E97B-4800-ABEF-7F101CBC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450" y="1700213"/>
            <a:ext cx="1966912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0C6730B9-DCA2-4367-9137-61AFCED7BA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269" y="4787250"/>
            <a:ext cx="845166" cy="1283103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xmlns="" id="{28B1157E-2E63-4F4B-8446-E17D8C771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026" y="1467870"/>
            <a:ext cx="1147220" cy="2157976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xmlns="" id="{F1085189-A75C-4A39-B8BE-A1FDE1100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911" y="1471220"/>
            <a:ext cx="1161115" cy="2179806"/>
          </a:xfrm>
          <a:prstGeom prst="rect">
            <a:avLst/>
          </a:prstGeom>
        </p:spPr>
      </p:pic>
      <p:pic>
        <p:nvPicPr>
          <p:cNvPr id="48" name="Picture 8">
            <a:extLst>
              <a:ext uri="{FF2B5EF4-FFF2-40B4-BE49-F238E27FC236}">
                <a16:creationId xmlns:a16="http://schemas.microsoft.com/office/drawing/2014/main" xmlns="" id="{CABCBFE2-1C0A-4EF6-89D7-298E843EF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01" y="1434372"/>
            <a:ext cx="1908175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1">
            <a:extLst>
              <a:ext uri="{FF2B5EF4-FFF2-40B4-BE49-F238E27FC236}">
                <a16:creationId xmlns:a16="http://schemas.microsoft.com/office/drawing/2014/main" xmlns="" id="{0747669B-E97B-4800-ABEF-7F101CBC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50" y="1829880"/>
            <a:ext cx="1966912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11">
            <a:extLst>
              <a:ext uri="{FF2B5EF4-FFF2-40B4-BE49-F238E27FC236}">
                <a16:creationId xmlns:a16="http://schemas.microsoft.com/office/drawing/2014/main" xmlns="" id="{0747669B-E97B-4800-ABEF-7F101CBC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57" y="1867011"/>
            <a:ext cx="1966912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4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4934361" y="554147"/>
            <a:ext cx="725763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ru-RU" sz="2400" dirty="0"/>
              <a:t> У </a:t>
            </a:r>
            <a:r>
              <a:rPr lang="ru-RU" sz="2400" b="1" dirty="0">
                <a:solidFill>
                  <a:srgbClr val="FF0000"/>
                </a:solidFill>
              </a:rPr>
              <a:t>30 - 85%</a:t>
            </a:r>
            <a:r>
              <a:rPr lang="ru-RU" sz="2400" dirty="0"/>
              <a:t> онкологических пациентов </a:t>
            </a:r>
            <a:r>
              <a:rPr lang="ru-RU" sz="2400" dirty="0" smtClean="0"/>
              <a:t>  развивается </a:t>
            </a:r>
          </a:p>
          <a:p>
            <a:r>
              <a:rPr lang="ru-RU" sz="2400" dirty="0" smtClean="0"/>
              <a:t>    </a:t>
            </a:r>
            <a:r>
              <a:rPr lang="ru-RU" sz="2400" b="1" dirty="0" smtClean="0"/>
              <a:t>кахексия</a:t>
            </a:r>
            <a:r>
              <a:rPr lang="ru-RU" sz="2400" dirty="0"/>
              <a:t>, </a:t>
            </a:r>
            <a:r>
              <a:rPr lang="ru-RU" sz="2400" dirty="0" smtClean="0"/>
              <a:t>которая</a:t>
            </a:r>
            <a:endParaRPr lang="ru-RU" sz="2400" dirty="0"/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5045304" y="1385144"/>
            <a:ext cx="714669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sz="2400" b="1" dirty="0"/>
              <a:t>крайне негативно влияет на прогноз, качество жизни, выживаемость и эффективность лечения онкологического больного и сама является причиной смерти у </a:t>
            </a:r>
            <a:r>
              <a:rPr lang="ru-RU" sz="2400" b="1" dirty="0">
                <a:solidFill>
                  <a:srgbClr val="FF0000"/>
                </a:solidFill>
              </a:rPr>
              <a:t>5-23%</a:t>
            </a:r>
            <a:r>
              <a:rPr lang="ru-RU" sz="2400" b="1" dirty="0"/>
              <a:t> больных </a:t>
            </a:r>
            <a:r>
              <a:rPr lang="ru-RU" sz="2400" b="1" dirty="0" smtClean="0"/>
              <a:t>                                  в </a:t>
            </a:r>
            <a:r>
              <a:rPr lang="ru-RU" sz="2400" b="1" dirty="0"/>
              <a:t>терминальной стадии болезни!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2063751" y="6140451"/>
            <a:ext cx="5142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1000" u="sng">
                <a:solidFill>
                  <a:srgbClr val="449DA4"/>
                </a:solidFill>
              </a:rPr>
              <a:t>J.M.Argiles.</a:t>
            </a:r>
            <a:r>
              <a:rPr lang="en-US" sz="1000"/>
              <a:t> Cancer-associated malnutrition. European Journal of Oncology Nursing, V.9, 2005</a:t>
            </a:r>
            <a:r>
              <a:rPr lang="ru-RU" sz="1000"/>
              <a:t>;</a:t>
            </a:r>
          </a:p>
        </p:txBody>
      </p:sp>
      <p:sp>
        <p:nvSpPr>
          <p:cNvPr id="17408" name="Text Box 0"/>
          <p:cNvSpPr txBox="1">
            <a:spLocks noChangeArrowheads="1"/>
          </p:cNvSpPr>
          <p:nvPr/>
        </p:nvSpPr>
        <p:spPr bwMode="auto">
          <a:xfrm>
            <a:off x="2063750" y="6305551"/>
            <a:ext cx="84963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ru-RU" sz="1000" dirty="0" smtClean="0"/>
              <a:t>Основы клинического </a:t>
            </a:r>
            <a:r>
              <a:rPr lang="ru-RU" sz="1000" dirty="0"/>
              <a:t>питания: Материалы лекций для курсов Европейской ассоциации парентерального и </a:t>
            </a:r>
            <a:r>
              <a:rPr lang="ru-RU" sz="1000" dirty="0" err="1"/>
              <a:t>энтерального</a:t>
            </a:r>
            <a:r>
              <a:rPr lang="ru-RU" sz="1000" dirty="0"/>
              <a:t> питания (</a:t>
            </a:r>
            <a:r>
              <a:rPr lang="en-US" sz="1000" dirty="0"/>
              <a:t>ESPEN</a:t>
            </a:r>
            <a:r>
              <a:rPr lang="ru-RU" sz="1000" dirty="0"/>
              <a:t>), </a:t>
            </a:r>
            <a:r>
              <a:rPr lang="ru-RU" sz="1000" dirty="0" smtClean="0"/>
              <a:t>2018. </a:t>
            </a:r>
            <a:endParaRPr lang="ru-RU" sz="1000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953377"/>
              </p:ext>
            </p:extLst>
          </p:nvPr>
        </p:nvGraphicFramePr>
        <p:xfrm>
          <a:off x="102163" y="107152"/>
          <a:ext cx="4832198" cy="4225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" name="Image" r:id="rId4" imgW="4580952" imgH="3761905" progId="PhotoDeluxeBusiness.Image.1">
                  <p:embed/>
                </p:oleObj>
              </mc:Choice>
              <mc:Fallback>
                <p:oleObj name="Image" r:id="rId4" imgW="4580952" imgH="3761905" progId="PhotoDeluxeBusiness.Image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163" y="107152"/>
                        <a:ext cx="4832198" cy="42257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35921" dir="2700000" algn="ctr" rotWithShape="0">
                          <a:schemeClr val="bg2">
                            <a:alpha val="50000"/>
                          </a:schemeClr>
                        </a:outerShdw>
                      </a:effectLst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8700" y="4580573"/>
            <a:ext cx="5780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Развивающиеся </a:t>
            </a:r>
            <a:r>
              <a:rPr lang="ru-RU" dirty="0" err="1" smtClean="0"/>
              <a:t>мукозиты</a:t>
            </a:r>
            <a:r>
              <a:rPr lang="ru-RU" dirty="0" smtClean="0"/>
              <a:t>, энтериты, колиты на фоне агрессивной лучевой и/или химиотерапии приводят к невозможности приема адекватного количества обычных продуктов питания, что приводит к потере массы тела, кахексии.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069874" y="4562261"/>
            <a:ext cx="5303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Токсичность химиотерапии увеличивается при потере мышечной массы тела. Из-за этого может понадобиться снижение лучевой нагрузки, дозы химиопрепаратов и даже  прекращение </a:t>
            </a:r>
            <a:r>
              <a:rPr lang="ru-RU" dirty="0"/>
              <a:t>курса </a:t>
            </a:r>
            <a:r>
              <a:rPr lang="ru-RU" dirty="0" smtClean="0"/>
              <a:t>лечения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7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6">
            <a:extLst>
              <a:ext uri="{FF2B5EF4-FFF2-40B4-BE49-F238E27FC236}">
                <a16:creationId xmlns="" xmlns:a16="http://schemas.microsoft.com/office/drawing/2014/main" id="{C085670D-C35C-491F-A790-472F810349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ru-RU"/>
          </a:p>
        </p:txBody>
      </p:sp>
      <p:sp>
        <p:nvSpPr>
          <p:cNvPr id="1032" name="Text Box 7">
            <a:extLst>
              <a:ext uri="{FF2B5EF4-FFF2-40B4-BE49-F238E27FC236}">
                <a16:creationId xmlns="" xmlns:a16="http://schemas.microsoft.com/office/drawing/2014/main" id="{F6E14AA5-8D9B-435E-B121-4B04CEC82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28601"/>
            <a:ext cx="8229600" cy="1077913"/>
          </a:xfrm>
          <a:prstGeom prst="rect">
            <a:avLst/>
          </a:prstGeom>
          <a:solidFill>
            <a:srgbClr val="FFFF99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3200" b="1">
                <a:latin typeface="Times New Roman" panose="02020603050405020304" pitchFamily="18" charset="0"/>
              </a:rPr>
              <a:t>Пероральный прием </a:t>
            </a:r>
          </a:p>
          <a:p>
            <a:pPr algn="ctr"/>
            <a:r>
              <a:rPr lang="ru-RU" altLang="ru-RU" sz="3200" b="1">
                <a:latin typeface="Times New Roman" panose="02020603050405020304" pitchFamily="18" charset="0"/>
              </a:rPr>
              <a:t>ВОЗМОЖЕН</a:t>
            </a:r>
            <a:endParaRPr lang="en-US" altLang="ru-RU" sz="3200" b="1">
              <a:latin typeface="Times New Roman" panose="02020603050405020304" pitchFamily="18" charset="0"/>
            </a:endParaRPr>
          </a:p>
        </p:txBody>
      </p:sp>
      <p:sp>
        <p:nvSpPr>
          <p:cNvPr id="1033" name="Line 8">
            <a:extLst>
              <a:ext uri="{FF2B5EF4-FFF2-40B4-BE49-F238E27FC236}">
                <a16:creationId xmlns="" xmlns:a16="http://schemas.microsoft.com/office/drawing/2014/main" id="{1DEDE101-3174-4354-869F-C46FD4C225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3048000"/>
            <a:ext cx="1143000" cy="685800"/>
          </a:xfrm>
          <a:prstGeom prst="line">
            <a:avLst/>
          </a:prstGeom>
          <a:noFill/>
          <a:ln w="76200">
            <a:solidFill>
              <a:srgbClr val="99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84361" name="Text Box 9">
            <a:extLst>
              <a:ext uri="{FF2B5EF4-FFF2-40B4-BE49-F238E27FC236}">
                <a16:creationId xmlns="" xmlns:a16="http://schemas.microsoft.com/office/drawing/2014/main" id="{2F6E9323-DC95-4639-9BF0-BEE88047A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33800"/>
            <a:ext cx="1938338" cy="1079500"/>
          </a:xfrm>
          <a:prstGeom prst="rect">
            <a:avLst/>
          </a:prstGeom>
          <a:solidFill>
            <a:srgbClr val="FFFF99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ru-RU" sz="1200">
              <a:latin typeface="Times New Roman" panose="02020603050405020304" pitchFamily="18" charset="0"/>
            </a:endParaRPr>
          </a:p>
          <a:p>
            <a:pPr algn="ctr"/>
            <a:r>
              <a:rPr lang="ru-RU" altLang="ru-RU" sz="2000" b="1">
                <a:solidFill>
                  <a:srgbClr val="000099"/>
                </a:solidFill>
              </a:rPr>
              <a:t>Обогащение</a:t>
            </a:r>
          </a:p>
          <a:p>
            <a:pPr algn="ctr"/>
            <a:r>
              <a:rPr lang="ru-RU" altLang="ru-RU" sz="2000" b="1">
                <a:solidFill>
                  <a:srgbClr val="000099"/>
                </a:solidFill>
              </a:rPr>
              <a:t>пищи</a:t>
            </a:r>
          </a:p>
          <a:p>
            <a:pPr algn="ctr"/>
            <a:endParaRPr lang="en-US" altLang="ru-RU" sz="1200">
              <a:latin typeface="Times New Roman" panose="02020603050405020304" pitchFamily="18" charset="0"/>
            </a:endParaRPr>
          </a:p>
        </p:txBody>
      </p:sp>
      <p:sp>
        <p:nvSpPr>
          <p:cNvPr id="484362" name="Text Box 10">
            <a:extLst>
              <a:ext uri="{FF2B5EF4-FFF2-40B4-BE49-F238E27FC236}">
                <a16:creationId xmlns="" xmlns:a16="http://schemas.microsoft.com/office/drawing/2014/main" id="{AC7BAA96-E47E-43AE-AA61-574A2D633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4343400"/>
            <a:ext cx="1981200" cy="1200150"/>
          </a:xfrm>
          <a:prstGeom prst="rect">
            <a:avLst/>
          </a:prstGeom>
          <a:solidFill>
            <a:srgbClr val="FFFF99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b="1">
                <a:solidFill>
                  <a:srgbClr val="000099"/>
                </a:solidFill>
              </a:rPr>
              <a:t>Лечебные продукты – дополнение к рациону</a:t>
            </a:r>
            <a:endParaRPr lang="en-US" altLang="ru-RU" sz="1600" b="1">
              <a:latin typeface="Times New Roman" panose="02020603050405020304" pitchFamily="18" charset="0"/>
            </a:endParaRPr>
          </a:p>
        </p:txBody>
      </p:sp>
      <p:sp>
        <p:nvSpPr>
          <p:cNvPr id="1036" name="Line 12">
            <a:extLst>
              <a:ext uri="{FF2B5EF4-FFF2-40B4-BE49-F238E27FC236}">
                <a16:creationId xmlns="" xmlns:a16="http://schemas.microsoft.com/office/drawing/2014/main" id="{9B3E9F11-D6F2-4621-9B27-3ED35621B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3800" y="3048000"/>
            <a:ext cx="2286000" cy="2209800"/>
          </a:xfrm>
          <a:prstGeom prst="line">
            <a:avLst/>
          </a:prstGeom>
          <a:noFill/>
          <a:ln w="76200">
            <a:solidFill>
              <a:srgbClr val="99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484365" name="Text Box 13">
            <a:extLst>
              <a:ext uri="{FF2B5EF4-FFF2-40B4-BE49-F238E27FC236}">
                <a16:creationId xmlns="" xmlns:a16="http://schemas.microsoft.com/office/drawing/2014/main" id="{0EDA8B6C-5E17-486D-B5F8-7D6F53FEF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8238" y="5257801"/>
            <a:ext cx="1909762" cy="1019175"/>
          </a:xfrm>
          <a:prstGeom prst="rect">
            <a:avLst/>
          </a:prstGeom>
          <a:solidFill>
            <a:srgbClr val="FFFF99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2000" b="1">
                <a:solidFill>
                  <a:srgbClr val="000099"/>
                </a:solidFill>
              </a:rPr>
              <a:t>Частичное </a:t>
            </a:r>
          </a:p>
          <a:p>
            <a:pPr algn="ctr"/>
            <a:r>
              <a:rPr lang="ru-RU" altLang="ru-RU" sz="2000" b="1">
                <a:solidFill>
                  <a:srgbClr val="000099"/>
                </a:solidFill>
              </a:rPr>
              <a:t>зондовое питание</a:t>
            </a:r>
            <a:endParaRPr lang="en-US" altLang="ru-RU" sz="2000" b="1">
              <a:latin typeface="Times New Roman" panose="02020603050405020304" pitchFamily="18" charset="0"/>
            </a:endParaRPr>
          </a:p>
        </p:txBody>
      </p:sp>
      <p:sp>
        <p:nvSpPr>
          <p:cNvPr id="1038" name="Line 14">
            <a:extLst>
              <a:ext uri="{FF2B5EF4-FFF2-40B4-BE49-F238E27FC236}">
                <a16:creationId xmlns="" xmlns:a16="http://schemas.microsoft.com/office/drawing/2014/main" id="{9CFEF440-922C-4B31-A72D-C4E85C1EE1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3048000"/>
            <a:ext cx="609600" cy="1295400"/>
          </a:xfrm>
          <a:prstGeom prst="line">
            <a:avLst/>
          </a:prstGeom>
          <a:noFill/>
          <a:ln w="76200">
            <a:solidFill>
              <a:srgbClr val="99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039" name="Line 15">
            <a:extLst>
              <a:ext uri="{FF2B5EF4-FFF2-40B4-BE49-F238E27FC236}">
                <a16:creationId xmlns="" xmlns:a16="http://schemas.microsoft.com/office/drawing/2014/main" id="{38381493-8FCD-4723-8000-8743DB3CD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048000"/>
            <a:ext cx="685800" cy="1295400"/>
          </a:xfrm>
          <a:prstGeom prst="line">
            <a:avLst/>
          </a:prstGeom>
          <a:noFill/>
          <a:ln w="76200">
            <a:solidFill>
              <a:srgbClr val="99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="" xmlns:a16="http://schemas.microsoft.com/office/drawing/2014/main" id="{52F9A203-5DFD-4F9F-AA3A-35EB1BC858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2057401"/>
          <a:ext cx="152400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4" name="Clip" r:id="rId4" imgW="3452765" imgH="2205650" progId="">
                  <p:embed/>
                </p:oleObj>
              </mc:Choice>
              <mc:Fallback>
                <p:oleObj name="Clip" r:id="rId4" imgW="3452765" imgH="220565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057401"/>
                        <a:ext cx="1524000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>
            <a:extLst>
              <a:ext uri="{FF2B5EF4-FFF2-40B4-BE49-F238E27FC236}">
                <a16:creationId xmlns="" xmlns:a16="http://schemas.microsoft.com/office/drawing/2014/main" id="{56305BC4-E5A0-4D1D-AB6B-A99E4E8A24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2057401"/>
          <a:ext cx="12192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5" name="Clip" r:id="rId6" imgW="2963605" imgH="2598524" progId="">
                  <p:embed/>
                </p:oleObj>
              </mc:Choice>
              <mc:Fallback>
                <p:oleObj name="Clip" r:id="rId6" imgW="2963605" imgH="2598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057401"/>
                        <a:ext cx="1219200" cy="1069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0">
            <a:extLst>
              <a:ext uri="{FF2B5EF4-FFF2-40B4-BE49-F238E27FC236}">
                <a16:creationId xmlns="" xmlns:a16="http://schemas.microsoft.com/office/drawing/2014/main" id="{1325501C-0221-4E10-AA6C-786130345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343400"/>
            <a:ext cx="1981200" cy="1631950"/>
          </a:xfrm>
          <a:prstGeom prst="rect">
            <a:avLst/>
          </a:prstGeom>
          <a:solidFill>
            <a:srgbClr val="FFFF99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2000" b="1">
                <a:solidFill>
                  <a:srgbClr val="000099"/>
                </a:solidFill>
              </a:rPr>
              <a:t>Лечебные </a:t>
            </a:r>
            <a:r>
              <a:rPr lang="ru-RU" altLang="ru-RU" sz="2000">
                <a:solidFill>
                  <a:srgbClr val="000099"/>
                </a:solidFill>
              </a:rPr>
              <a:t>продукты – единственный источник </a:t>
            </a:r>
            <a:r>
              <a:rPr lang="ru-RU" altLang="ru-RU" sz="2000" b="1">
                <a:solidFill>
                  <a:srgbClr val="000099"/>
                </a:solidFill>
              </a:rPr>
              <a:t>питания</a:t>
            </a:r>
            <a:endParaRPr lang="en-US" altLang="ru-RU" b="1">
              <a:latin typeface="Times New Roman" panose="02020603050405020304" pitchFamily="18" charset="0"/>
            </a:endParaRPr>
          </a:p>
        </p:txBody>
      </p:sp>
      <p:graphicFrame>
        <p:nvGraphicFramePr>
          <p:cNvPr id="1028" name="Object 4">
            <a:extLst>
              <a:ext uri="{FF2B5EF4-FFF2-40B4-BE49-F238E27FC236}">
                <a16:creationId xmlns="" xmlns:a16="http://schemas.microsoft.com/office/drawing/2014/main" id="{5E1336EC-AC6A-4E75-9A39-2CE9D714B956}"/>
              </a:ext>
            </a:extLst>
          </p:cNvPr>
          <p:cNvGraphicFramePr>
            <a:graphicFrameLocks/>
          </p:cNvGraphicFramePr>
          <p:nvPr/>
        </p:nvGraphicFramePr>
        <p:xfrm>
          <a:off x="1524001" y="4419600"/>
          <a:ext cx="1846263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6" name="Clip" r:id="rId8" imgW="1846263" imgH="1435100" progId="">
                  <p:embed/>
                </p:oleObj>
              </mc:Choice>
              <mc:Fallback>
                <p:oleObj name="Clip" r:id="rId8" imgW="1846263" imgH="143510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4419600"/>
                        <a:ext cx="1846263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6">
            <a:extLst>
              <a:ext uri="{FF2B5EF4-FFF2-40B4-BE49-F238E27FC236}">
                <a16:creationId xmlns="" xmlns:a16="http://schemas.microsoft.com/office/drawing/2014/main" id="{9A2F81ED-2AED-4C0D-A724-788FED336126}"/>
              </a:ext>
            </a:extLst>
          </p:cNvPr>
          <p:cNvGraphicFramePr>
            <a:graphicFrameLocks/>
          </p:cNvGraphicFramePr>
          <p:nvPr/>
        </p:nvGraphicFramePr>
        <p:xfrm>
          <a:off x="4038601" y="1219201"/>
          <a:ext cx="4232275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7" name="Clip" r:id="rId10" imgW="4232275" imgH="2016125" progId="">
                  <p:embed/>
                </p:oleObj>
              </mc:Choice>
              <mc:Fallback>
                <p:oleObj name="Clip" r:id="rId10" imgW="4232275" imgH="2016125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1" y="1219201"/>
                        <a:ext cx="4232275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Рисунок 20">
            <a:extLst>
              <a:ext uri="{FF2B5EF4-FFF2-40B4-BE49-F238E27FC236}">
                <a16:creationId xmlns="" xmlns:a16="http://schemas.microsoft.com/office/drawing/2014/main" id="{DA41FE35-7DD6-4E36-9664-0176FD85497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9843" t="19652" r="8728" b="10164"/>
          <a:stretch>
            <a:fillRect/>
          </a:stretch>
        </p:blipFill>
        <p:spPr>
          <a:xfrm>
            <a:off x="1933303" y="5730111"/>
            <a:ext cx="857794" cy="11913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2B17315-0551-4CD8-927B-30FD4E38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739493" y="3387933"/>
            <a:ext cx="942613" cy="177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Объект 4">
            <a:extLst>
              <a:ext uri="{FF2B5EF4-FFF2-40B4-BE49-F238E27FC236}">
                <a16:creationId xmlns="" xmlns:a16="http://schemas.microsoft.com/office/drawing/2014/main" id="{304F2CBC-B8FA-4B3A-B336-9A6A466B20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4192377" y="5585189"/>
            <a:ext cx="436703" cy="82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3329BFA0-568D-4EA6-96BA-B4379201979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2555" y="5711720"/>
            <a:ext cx="393229" cy="7555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="" xmlns:a16="http://schemas.microsoft.com/office/drawing/2014/main" id="{E14A544D-574E-4592-A956-FCD412B2E3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1030" y="5864835"/>
            <a:ext cx="393229" cy="755580"/>
          </a:xfrm>
          <a:prstGeom prst="rect">
            <a:avLst/>
          </a:prstGeom>
        </p:spPr>
      </p:pic>
      <p:pic>
        <p:nvPicPr>
          <p:cNvPr id="26" name="Объект 4">
            <a:extLst>
              <a:ext uri="{FF2B5EF4-FFF2-40B4-BE49-F238E27FC236}">
                <a16:creationId xmlns="" xmlns:a16="http://schemas.microsoft.com/office/drawing/2014/main" id="{58FBB7DC-69B5-46BD-B269-9D9CBE311D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 bwMode="auto">
          <a:xfrm flipH="1">
            <a:off x="5589505" y="6113777"/>
            <a:ext cx="393229" cy="74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669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4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4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4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4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4361" grpId="0" animBg="1" autoUpdateAnimBg="0"/>
      <p:bldP spid="484362" grpId="0" animBg="1" autoUpdateAnimBg="0"/>
      <p:bldP spid="484365" grpId="0" animBg="1" autoUpdateAnimBg="0"/>
      <p:bldP spid="18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="" xmlns:a16="http://schemas.microsoft.com/office/drawing/2014/main" id="{9E8B870B-5F31-40A3-8616-593FE2E48A17}"/>
              </a:ext>
            </a:extLst>
          </p:cNvPr>
          <p:cNvSpPr/>
          <p:nvPr/>
        </p:nvSpPr>
        <p:spPr>
          <a:xfrm>
            <a:off x="4419600" y="990600"/>
            <a:ext cx="31242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2054" name="Picture 2">
            <a:extLst>
              <a:ext uri="{FF2B5EF4-FFF2-40B4-BE49-F238E27FC236}">
                <a16:creationId xmlns="" xmlns:a16="http://schemas.microsoft.com/office/drawing/2014/main" id="{90C8716C-72B0-4575-9FA6-8D07E7183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1" y="2378075"/>
            <a:ext cx="1516063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3">
            <a:extLst>
              <a:ext uri="{FF2B5EF4-FFF2-40B4-BE49-F238E27FC236}">
                <a16:creationId xmlns="" xmlns:a16="http://schemas.microsoft.com/office/drawing/2014/main" id="{4D6E0648-66DD-4751-B975-8B33FDBC1BD9}"/>
              </a:ext>
            </a:extLst>
          </p:cNvPr>
          <p:cNvGraphicFramePr>
            <a:graphicFrameLocks/>
          </p:cNvGraphicFramePr>
          <p:nvPr/>
        </p:nvGraphicFramePr>
        <p:xfrm>
          <a:off x="2749550" y="3082925"/>
          <a:ext cx="5207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2" name="Clip" r:id="rId5" imgW="520700" imgH="520700" progId="">
                  <p:embed/>
                </p:oleObj>
              </mc:Choice>
              <mc:Fallback>
                <p:oleObj name="Clip" r:id="rId5" imgW="520700" imgH="52070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550" y="3082925"/>
                        <a:ext cx="5207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4">
            <a:extLst>
              <a:ext uri="{FF2B5EF4-FFF2-40B4-BE49-F238E27FC236}">
                <a16:creationId xmlns="" xmlns:a16="http://schemas.microsoft.com/office/drawing/2014/main" id="{F1F1C6FE-7F35-460B-A204-AD7AAFF3D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274638"/>
            <a:ext cx="8382000" cy="563562"/>
          </a:xfrm>
          <a:noFill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ru-RU" altLang="ru-RU" sz="2000">
              <a:latin typeface="Verdana" panose="020B0604030504040204" pitchFamily="34" charset="0"/>
            </a:endParaRPr>
          </a:p>
        </p:txBody>
      </p:sp>
      <p:pic>
        <p:nvPicPr>
          <p:cNvPr id="2056" name="Picture 5">
            <a:extLst>
              <a:ext uri="{FF2B5EF4-FFF2-40B4-BE49-F238E27FC236}">
                <a16:creationId xmlns="" xmlns:a16="http://schemas.microsoft.com/office/drawing/2014/main" id="{EBE0D764-5725-49F8-9933-75A5058FC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89" y="2463801"/>
            <a:ext cx="1495425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Line 6">
            <a:extLst>
              <a:ext uri="{FF2B5EF4-FFF2-40B4-BE49-F238E27FC236}">
                <a16:creationId xmlns="" xmlns:a16="http://schemas.microsoft.com/office/drawing/2014/main" id="{6E3EAD35-3FBB-4513-8C25-06A9D20B13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32176" y="4956176"/>
            <a:ext cx="1063625" cy="530225"/>
          </a:xfrm>
          <a:prstGeom prst="line">
            <a:avLst/>
          </a:prstGeom>
          <a:noFill/>
          <a:ln w="50800">
            <a:solidFill>
              <a:srgbClr val="9933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058" name="Rectangle 7">
            <a:extLst>
              <a:ext uri="{FF2B5EF4-FFF2-40B4-BE49-F238E27FC236}">
                <a16:creationId xmlns="" xmlns:a16="http://schemas.microsoft.com/office/drawing/2014/main" id="{6D891D81-82AA-433D-B702-CCC17DCAF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28601"/>
            <a:ext cx="8763000" cy="461963"/>
          </a:xfrm>
          <a:prstGeom prst="rect">
            <a:avLst/>
          </a:prstGeom>
          <a:solidFill>
            <a:srgbClr val="FFFF99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Verdana" panose="020B0604030504040204" pitchFamily="34" charset="0"/>
              </a:rPr>
              <a:t>Питание через рот НЕ возможно</a:t>
            </a:r>
            <a:endParaRPr lang="en-GB" altLang="ru-RU" sz="2400" b="1">
              <a:latin typeface="Verdana" panose="020B0604030504040204" pitchFamily="34" charset="0"/>
            </a:endParaRPr>
          </a:p>
        </p:txBody>
      </p:sp>
      <p:sp>
        <p:nvSpPr>
          <p:cNvPr id="2059" name="Rectangle 8">
            <a:extLst>
              <a:ext uri="{FF2B5EF4-FFF2-40B4-BE49-F238E27FC236}">
                <a16:creationId xmlns="" xmlns:a16="http://schemas.microsoft.com/office/drawing/2014/main" id="{61AA3AC1-2B83-428C-A4C2-678EB529E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200401"/>
            <a:ext cx="142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993300"/>
                </a:solidFill>
                <a:latin typeface="Verdana" panose="020B0604030504040204" pitchFamily="34" charset="0"/>
              </a:rPr>
              <a:t>ЖКТ +</a:t>
            </a:r>
            <a:endParaRPr lang="en-GB" altLang="ru-RU" sz="2400" b="1">
              <a:solidFill>
                <a:srgbClr val="993300"/>
              </a:solidFill>
              <a:latin typeface="Verdana" panose="020B0604030504040204" pitchFamily="34" charset="0"/>
            </a:endParaRPr>
          </a:p>
        </p:txBody>
      </p:sp>
      <p:sp>
        <p:nvSpPr>
          <p:cNvPr id="2060" name="Rectangle 9">
            <a:extLst>
              <a:ext uri="{FF2B5EF4-FFF2-40B4-BE49-F238E27FC236}">
                <a16:creationId xmlns="" xmlns:a16="http://schemas.microsoft.com/office/drawing/2014/main" id="{81442C27-F0F5-4B4D-8598-F0F7DC04B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200401"/>
            <a:ext cx="152445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altLang="ru-RU" sz="2400" b="1">
                <a:solidFill>
                  <a:srgbClr val="993300"/>
                </a:solidFill>
                <a:latin typeface="Verdana" panose="020B0604030504040204" pitchFamily="34" charset="0"/>
              </a:rPr>
              <a:t>ЖКТ ---</a:t>
            </a:r>
            <a:endParaRPr lang="en-GB" altLang="ru-RU" sz="2400" b="1">
              <a:solidFill>
                <a:srgbClr val="993300"/>
              </a:solidFill>
              <a:latin typeface="Verdana" panose="020B0604030504040204" pitchFamily="34" charset="0"/>
            </a:endParaRPr>
          </a:p>
        </p:txBody>
      </p:sp>
      <p:sp>
        <p:nvSpPr>
          <p:cNvPr id="2061" name="Line 10">
            <a:extLst>
              <a:ext uri="{FF2B5EF4-FFF2-40B4-BE49-F238E27FC236}">
                <a16:creationId xmlns="" xmlns:a16="http://schemas.microsoft.com/office/drawing/2014/main" id="{59714C65-8DC1-4360-B860-43CBE999E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9976" y="4956176"/>
            <a:ext cx="1063625" cy="530225"/>
          </a:xfrm>
          <a:prstGeom prst="line">
            <a:avLst/>
          </a:prstGeom>
          <a:noFill/>
          <a:ln w="50800">
            <a:solidFill>
              <a:srgbClr val="9933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062" name="Rectangle 11">
            <a:extLst>
              <a:ext uri="{FF2B5EF4-FFF2-40B4-BE49-F238E27FC236}">
                <a16:creationId xmlns="" xmlns:a16="http://schemas.microsoft.com/office/drawing/2014/main" id="{2D0B7C49-60AA-4AC2-8251-5FCAD5227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6019800"/>
            <a:ext cx="1219200" cy="400050"/>
          </a:xfrm>
          <a:prstGeom prst="rect">
            <a:avLst/>
          </a:prstGeom>
          <a:solidFill>
            <a:srgbClr val="FFFF99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2000" b="1">
                <a:latin typeface="Verdana" panose="020B0604030504040204" pitchFamily="34" charset="0"/>
              </a:rPr>
              <a:t>Кишка</a:t>
            </a:r>
            <a:endParaRPr lang="en-GB" altLang="ru-RU" sz="2400" b="1">
              <a:latin typeface="Times New Roman" panose="02020603050405020304" pitchFamily="18" charset="0"/>
            </a:endParaRPr>
          </a:p>
        </p:txBody>
      </p:sp>
      <p:sp>
        <p:nvSpPr>
          <p:cNvPr id="2063" name="Rectangle 12">
            <a:extLst>
              <a:ext uri="{FF2B5EF4-FFF2-40B4-BE49-F238E27FC236}">
                <a16:creationId xmlns="" xmlns:a16="http://schemas.microsoft.com/office/drawing/2014/main" id="{7DC6EE13-1BFE-4FEF-BBAA-BFD2F3D6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1" y="6019800"/>
            <a:ext cx="1539875" cy="400050"/>
          </a:xfrm>
          <a:prstGeom prst="rect">
            <a:avLst/>
          </a:prstGeom>
          <a:solidFill>
            <a:srgbClr val="FFFF99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2000" b="1">
                <a:latin typeface="Verdana" panose="020B0604030504040204" pitchFamily="34" charset="0"/>
              </a:rPr>
              <a:t>Желудок</a:t>
            </a:r>
            <a:endParaRPr lang="en-GB" altLang="ru-RU" sz="2400" b="1">
              <a:latin typeface="Times New Roman" panose="02020603050405020304" pitchFamily="18" charset="0"/>
            </a:endParaRPr>
          </a:p>
        </p:txBody>
      </p:sp>
      <p:sp>
        <p:nvSpPr>
          <p:cNvPr id="2064" name="Rectangle 13">
            <a:extLst>
              <a:ext uri="{FF2B5EF4-FFF2-40B4-BE49-F238E27FC236}">
                <a16:creationId xmlns="" xmlns:a16="http://schemas.microsoft.com/office/drawing/2014/main" id="{26913ED4-C31B-41B5-992F-8F4220909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724400"/>
            <a:ext cx="3352800" cy="831850"/>
          </a:xfrm>
          <a:prstGeom prst="rect">
            <a:avLst/>
          </a:prstGeom>
          <a:solidFill>
            <a:srgbClr val="FFFF99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2400" b="1">
                <a:latin typeface="Verdana" panose="020B0604030504040204" pitchFamily="34" charset="0"/>
              </a:rPr>
              <a:t>Парентеральное </a:t>
            </a:r>
          </a:p>
          <a:p>
            <a:pPr algn="ctr"/>
            <a:r>
              <a:rPr lang="ru-RU" altLang="ru-RU" sz="2400" b="1">
                <a:latin typeface="Verdana" panose="020B0604030504040204" pitchFamily="34" charset="0"/>
              </a:rPr>
              <a:t>питание</a:t>
            </a:r>
            <a:endParaRPr lang="en-GB" altLang="ru-RU" sz="2400" b="1">
              <a:latin typeface="Times New Roman" panose="02020603050405020304" pitchFamily="18" charset="0"/>
            </a:endParaRPr>
          </a:p>
        </p:txBody>
      </p:sp>
      <p:sp>
        <p:nvSpPr>
          <p:cNvPr id="2065" name="Line 14">
            <a:extLst>
              <a:ext uri="{FF2B5EF4-FFF2-40B4-BE49-F238E27FC236}">
                <a16:creationId xmlns="" xmlns:a16="http://schemas.microsoft.com/office/drawing/2014/main" id="{6B36CE9D-38AF-4886-AD4F-ED2F13289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3825876"/>
            <a:ext cx="0" cy="746125"/>
          </a:xfrm>
          <a:prstGeom prst="line">
            <a:avLst/>
          </a:prstGeom>
          <a:noFill/>
          <a:ln w="50800">
            <a:solidFill>
              <a:srgbClr val="9933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066" name="Rectangle 15">
            <a:extLst>
              <a:ext uri="{FF2B5EF4-FFF2-40B4-BE49-F238E27FC236}">
                <a16:creationId xmlns="" xmlns:a16="http://schemas.microsoft.com/office/drawing/2014/main" id="{5459AFA9-DDC7-4BBD-B63C-4DA2216C8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4670425"/>
            <a:ext cx="3892550" cy="954088"/>
          </a:xfrm>
          <a:prstGeom prst="rect">
            <a:avLst/>
          </a:prstGeom>
          <a:solidFill>
            <a:srgbClr val="FFFF99"/>
          </a:solidFill>
          <a:ln w="12700">
            <a:solidFill>
              <a:srgbClr val="993300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ru-RU" altLang="ru-RU" sz="2800" b="1">
                <a:latin typeface="Verdana" panose="020B0604030504040204" pitchFamily="34" charset="0"/>
              </a:rPr>
              <a:t>Зондовое питание</a:t>
            </a:r>
            <a:endParaRPr lang="en-GB" altLang="ru-RU" sz="3200" b="1">
              <a:latin typeface="Times New Roman" panose="02020603050405020304" pitchFamily="18" charset="0"/>
            </a:endParaRPr>
          </a:p>
        </p:txBody>
      </p:sp>
      <p:sp>
        <p:nvSpPr>
          <p:cNvPr id="2067" name="Line 18">
            <a:extLst>
              <a:ext uri="{FF2B5EF4-FFF2-40B4-BE49-F238E27FC236}">
                <a16:creationId xmlns="" xmlns:a16="http://schemas.microsoft.com/office/drawing/2014/main" id="{3B084081-944F-49CA-89DA-C46BB9F1EFC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6500" y="3825876"/>
            <a:ext cx="0" cy="746125"/>
          </a:xfrm>
          <a:prstGeom prst="line">
            <a:avLst/>
          </a:prstGeom>
          <a:noFill/>
          <a:ln w="50800">
            <a:solidFill>
              <a:srgbClr val="9933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graphicFrame>
        <p:nvGraphicFramePr>
          <p:cNvPr id="2051" name="Object 23">
            <a:extLst>
              <a:ext uri="{FF2B5EF4-FFF2-40B4-BE49-F238E27FC236}">
                <a16:creationId xmlns="" xmlns:a16="http://schemas.microsoft.com/office/drawing/2014/main" id="{0E475C99-3E88-4B19-94C5-3931D18D8FB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43600" y="1219201"/>
          <a:ext cx="8064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3" name="Clip" r:id="rId8" imgW="806450" imgH="1120775" progId="">
                  <p:embed/>
                </p:oleObj>
              </mc:Choice>
              <mc:Fallback>
                <p:oleObj name="Clip" r:id="rId8" imgW="806450" imgH="1120775" progId="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219201"/>
                        <a:ext cx="80645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24">
            <a:extLst>
              <a:ext uri="{FF2B5EF4-FFF2-40B4-BE49-F238E27FC236}">
                <a16:creationId xmlns="" xmlns:a16="http://schemas.microsoft.com/office/drawing/2014/main" id="{65F5D223-4C10-4688-8A68-A907CCFEAC7A}"/>
              </a:ext>
            </a:extLst>
          </p:cNvPr>
          <p:cNvGraphicFramePr>
            <a:graphicFrameLocks/>
          </p:cNvGraphicFramePr>
          <p:nvPr/>
        </p:nvGraphicFramePr>
        <p:xfrm>
          <a:off x="5105401" y="1828800"/>
          <a:ext cx="9620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4" name="Clip" r:id="rId10" imgW="962025" imgH="717550" progId="">
                  <p:embed/>
                </p:oleObj>
              </mc:Choice>
              <mc:Fallback>
                <p:oleObj name="Clip" r:id="rId10" imgW="962025" imgH="717550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1" y="1828800"/>
                        <a:ext cx="9620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A74C0B03-B598-4B91-A097-7D0B062063C5}"/>
              </a:ext>
            </a:extLst>
          </p:cNvPr>
          <p:cNvCxnSpPr/>
          <p:nvPr/>
        </p:nvCxnSpPr>
        <p:spPr>
          <a:xfrm rot="10800000" flipV="1">
            <a:off x="4800600" y="1066800"/>
            <a:ext cx="2590800" cy="1676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D6C834C8-FA2F-4EC6-B468-F8F50832049D}"/>
              </a:ext>
            </a:extLst>
          </p:cNvPr>
          <p:cNvCxnSpPr/>
          <p:nvPr/>
        </p:nvCxnSpPr>
        <p:spPr>
          <a:xfrm>
            <a:off x="4876800" y="1143000"/>
            <a:ext cx="2743200" cy="15240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70" name="Line 14">
            <a:extLst>
              <a:ext uri="{FF2B5EF4-FFF2-40B4-BE49-F238E27FC236}">
                <a16:creationId xmlns="" xmlns:a16="http://schemas.microsoft.com/office/drawing/2014/main" id="{BBB552B4-6A9B-48CB-901D-DFD70FAF53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8400" y="5638800"/>
            <a:ext cx="1752600" cy="304800"/>
          </a:xfrm>
          <a:prstGeom prst="line">
            <a:avLst/>
          </a:prstGeom>
          <a:noFill/>
          <a:ln w="50800">
            <a:solidFill>
              <a:srgbClr val="9933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2071" name="Line 14">
            <a:extLst>
              <a:ext uri="{FF2B5EF4-FFF2-40B4-BE49-F238E27FC236}">
                <a16:creationId xmlns="" xmlns:a16="http://schemas.microsoft.com/office/drawing/2014/main" id="{8C321140-83A1-4B6D-B78B-E06016F5120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5638800"/>
            <a:ext cx="1752600" cy="304800"/>
          </a:xfrm>
          <a:prstGeom prst="line">
            <a:avLst/>
          </a:prstGeom>
          <a:noFill/>
          <a:ln w="50800">
            <a:solidFill>
              <a:srgbClr val="993300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694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66" y="28575"/>
            <a:ext cx="11460480" cy="1143000"/>
          </a:xfrm>
        </p:spPr>
        <p:txBody>
          <a:bodyPr/>
          <a:lstStyle/>
          <a:p>
            <a:pPr algn="l" eaLnBrk="1" hangingPunct="1"/>
            <a:r>
              <a:rPr lang="ru-RU" altLang="ru-RU" sz="3200" b="1" dirty="0">
                <a:solidFill>
                  <a:srgbClr val="7030A0"/>
                </a:solidFill>
                <a:ea typeface="MS PGothic" panose="020B0600070205080204" pitchFamily="34" charset="-128"/>
              </a:rPr>
              <a:t>Особенности обмена </a:t>
            </a:r>
            <a:r>
              <a:rPr lang="ru-RU" altLang="ru-RU" sz="3200" b="1" dirty="0" smtClean="0">
                <a:solidFill>
                  <a:srgbClr val="7030A0"/>
                </a:solidFill>
                <a:ea typeface="MS PGothic" panose="020B0600070205080204" pitchFamily="34" charset="-128"/>
              </a:rPr>
              <a:t>веществ в условиях </a:t>
            </a:r>
            <a:r>
              <a:rPr lang="ru-RU" altLang="ru-RU" sz="3200" b="1" dirty="0">
                <a:solidFill>
                  <a:srgbClr val="7030A0"/>
                </a:solidFill>
                <a:ea typeface="MS PGothic" panose="020B0600070205080204" pitchFamily="34" charset="-128"/>
              </a:rPr>
              <a:t>болезни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200297" y="1323363"/>
            <a:ext cx="4998720" cy="4176712"/>
          </a:xfrm>
        </p:spPr>
        <p:txBody>
          <a:bodyPr/>
          <a:lstStyle/>
          <a:p>
            <a:pPr eaLnBrk="1" hangingPunct="1"/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время заболевания происходит реорганизации </a:t>
            </a:r>
            <a:r>
              <a:rPr lang="ru-RU" alt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белкового и энергетического </a:t>
            </a:r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обмена в сторону катаболизма</a:t>
            </a:r>
          </a:p>
          <a:p>
            <a:pPr eaLnBrk="1" hangingPunct="1"/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Значительных запасов белка в организме нет</a:t>
            </a:r>
          </a:p>
          <a:p>
            <a:pPr eaLnBrk="1" hangingPunct="1"/>
            <a: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недостаточном поступлении белка с пищей в качестве источника аминокислот используется белок мышечной ткани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878286" y="998447"/>
            <a:ext cx="5852159" cy="465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Во время воспалительного/онкологического заболевания синтез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острофазовых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белков может увеличиваться на 850 мг – 1 г белка/кг/сутки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Waterlow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JC,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1992)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Из-за различия в аминокислотном составе для синтеза 1 г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острофазовых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белков необходимо 2 г эндогенного белка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Катаболизм белка может достигать 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0 г в сутки, что эквивалентно потере 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  1 кг мышечной ткани                                   </a:t>
            </a:r>
            <a:endParaRPr lang="ru-RU" sz="2000" i="1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None/>
              <a:defRPr/>
            </a:pP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                                        (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Sobotka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L,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Soeters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PB, 2008)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24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72386"/>
            <a:ext cx="10972800" cy="1143000"/>
          </a:xfrm>
        </p:spPr>
        <p:txBody>
          <a:bodyPr/>
          <a:lstStyle/>
          <a:p>
            <a:r>
              <a:rPr lang="ru-RU" b="1" dirty="0" smtClean="0"/>
              <a:t>Жидкие </a:t>
            </a:r>
            <a:r>
              <a:rPr lang="ru-RU" b="1" dirty="0" err="1" smtClean="0"/>
              <a:t>Нутриэны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231311"/>
            <a:ext cx="4350881" cy="478071"/>
          </a:xfrm>
        </p:spPr>
        <p:txBody>
          <a:bodyPr/>
          <a:lstStyle/>
          <a:p>
            <a:pPr algn="ctr"/>
            <a:r>
              <a:rPr lang="ru-RU" b="1" dirty="0" smtClean="0"/>
              <a:t>Для зондового питания</a:t>
            </a:r>
            <a:endParaRPr lang="ru-RU" b="1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376033" y="1265336"/>
            <a:ext cx="4523475" cy="583442"/>
          </a:xfrm>
        </p:spPr>
        <p:txBody>
          <a:bodyPr/>
          <a:lstStyle/>
          <a:p>
            <a:pPr algn="ctr"/>
            <a:r>
              <a:rPr lang="ru-RU" b="1" dirty="0" smtClean="0"/>
              <a:t>Для </a:t>
            </a:r>
            <a:r>
              <a:rPr lang="ru-RU" b="1" dirty="0" err="1" smtClean="0"/>
              <a:t>сиппинга</a:t>
            </a:r>
            <a:endParaRPr lang="ru-RU" b="1" dirty="0"/>
          </a:p>
        </p:txBody>
      </p:sp>
      <p:pic>
        <p:nvPicPr>
          <p:cNvPr id="5" name="Рисунок 11">
            <a:extLst>
              <a:ext uri="{FF2B5EF4-FFF2-40B4-BE49-F238E27FC236}">
                <a16:creationId xmlns:a16="http://schemas.microsoft.com/office/drawing/2014/main" xmlns="" id="{458A4BB9-10EE-4083-BCFA-270D8C85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7" y="3183821"/>
            <a:ext cx="1579753" cy="297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8">
            <a:extLst>
              <a:ext uri="{FF2B5EF4-FFF2-40B4-BE49-F238E27FC236}">
                <a16:creationId xmlns:a16="http://schemas.microsoft.com/office/drawing/2014/main" xmlns="" id="{C4BCC754-543C-4D69-81E5-7C8DAA93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59" y="3983081"/>
            <a:ext cx="1529971" cy="287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8795B8DB-1FC1-495C-BA6E-E2A7DC980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629" y="1891739"/>
            <a:ext cx="847839" cy="16291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DB457F12-88CF-4C83-951F-C239435A4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9936" y="1905718"/>
            <a:ext cx="854590" cy="1642076"/>
          </a:xfrm>
          <a:prstGeom prst="rect">
            <a:avLst/>
          </a:prstGeom>
        </p:spPr>
      </p:pic>
      <p:pic>
        <p:nvPicPr>
          <p:cNvPr id="9" name="Объект 4">
            <a:extLst>
              <a:ext uri="{FF2B5EF4-FFF2-40B4-BE49-F238E27FC236}">
                <a16:creationId xmlns:a16="http://schemas.microsoft.com/office/drawing/2014/main" xmlns="" id="{C797090E-025E-478D-ADA6-661D92FA4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8100404" y="1891739"/>
            <a:ext cx="880426" cy="166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1037B0F-637E-4233-807B-29C879F5A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0534" y="1898728"/>
            <a:ext cx="861866" cy="1656055"/>
          </a:xfrm>
          <a:prstGeom prst="rect">
            <a:avLst/>
          </a:prstGeom>
        </p:spPr>
      </p:pic>
      <p:sp>
        <p:nvSpPr>
          <p:cNvPr id="11" name="Пятно 2 10"/>
          <p:cNvSpPr/>
          <p:nvPr/>
        </p:nvSpPr>
        <p:spPr>
          <a:xfrm>
            <a:off x="3612648" y="2929565"/>
            <a:ext cx="4043746" cy="405055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Лучшее усвоение белка и энергии – лучший клинический эффект </a:t>
            </a:r>
            <a:endParaRPr lang="ru-RU" b="1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F857A0BD-DFAF-42B1-AA6B-844399B75C47}"/>
              </a:ext>
            </a:extLst>
          </p:cNvPr>
          <p:cNvSpPr/>
          <p:nvPr/>
        </p:nvSpPr>
        <p:spPr>
          <a:xfrm>
            <a:off x="4015014" y="1767713"/>
            <a:ext cx="3884612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6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Стерилизованные продукты </a:t>
            </a:r>
            <a:r>
              <a:rPr lang="ru-RU" sz="16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диетического лечебного питания взрослых и детей старше 3-х </a:t>
            </a:r>
            <a:r>
              <a:rPr lang="ru-RU" sz="16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лет</a:t>
            </a:r>
            <a:endParaRPr lang="ru-RU" sz="1600" b="1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ru-RU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7798832" y="5165177"/>
            <a:ext cx="4249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 smtClean="0">
                <a:solidFill>
                  <a:srgbClr val="002060"/>
                </a:solidFill>
              </a:rPr>
              <a:t>Продукты применяются </a:t>
            </a:r>
            <a:r>
              <a:rPr lang="ru-RU" altLang="ru-RU" dirty="0">
                <a:solidFill>
                  <a:srgbClr val="002060"/>
                </a:solidFill>
              </a:rPr>
              <a:t>в качестве основного или дополнительного питания </a:t>
            </a:r>
            <a:r>
              <a:rPr lang="ru-RU" altLang="ru-RU" dirty="0" smtClean="0">
                <a:solidFill>
                  <a:srgbClr val="002060"/>
                </a:solidFill>
              </a:rPr>
              <a:t> </a:t>
            </a:r>
            <a:r>
              <a:rPr lang="ru-RU" altLang="ru-RU" dirty="0">
                <a:solidFill>
                  <a:srgbClr val="002060"/>
                </a:solidFill>
              </a:rPr>
              <a:t>питания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002060"/>
                </a:solidFill>
              </a:rPr>
              <a:t>Длительное время </a:t>
            </a:r>
            <a:r>
              <a:rPr lang="ru-RU" altLang="ru-RU" dirty="0" smtClean="0">
                <a:solidFill>
                  <a:srgbClr val="002060"/>
                </a:solidFill>
              </a:rPr>
              <a:t>могут </a:t>
            </a:r>
            <a:r>
              <a:rPr lang="ru-RU" altLang="ru-RU" dirty="0">
                <a:solidFill>
                  <a:srgbClr val="002060"/>
                </a:solidFill>
              </a:rPr>
              <a:t>применяться как единственный источник </a:t>
            </a:r>
            <a:r>
              <a:rPr lang="ru-RU" altLang="ru-RU" dirty="0" smtClean="0">
                <a:solidFill>
                  <a:srgbClr val="002060"/>
                </a:solidFill>
              </a:rPr>
              <a:t>питания</a:t>
            </a:r>
            <a:endParaRPr lang="ru-RU" alt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2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546" name="Group 7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527141"/>
              </p:ext>
            </p:extLst>
          </p:nvPr>
        </p:nvGraphicFramePr>
        <p:xfrm>
          <a:off x="1718130" y="1075450"/>
          <a:ext cx="7921625" cy="3869294"/>
        </p:xfrm>
        <a:graphic>
          <a:graphicData uri="http://schemas.openxmlformats.org/drawingml/2006/table">
            <a:tbl>
              <a:tblPr/>
              <a:tblGrid>
                <a:gridCol w="1654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6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7672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Белок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%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Сывороточный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80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%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казеин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1129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Преимущества белка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Высокая биологическая ценность, легкое усвоение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                           полноценный АК состав соответствует рекомендациям ВОЗ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106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Жиры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MCT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(50%), Соевое масло (25%) – ПНЖК (24%),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n6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: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n3 =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4,2:1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718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Преимущества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Легкое, быстрое усвоение энергии, антиоксидантный, иммуномодулирующий эффект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51129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Углеводы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Мальтодекстрины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сахароза – 0,2г/100мл (низкий риск развития гипергликемии)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78079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Дополнительные характеристики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Полноценный витаминно-минеральный комплекс + холин, карнитин, таурин, </a:t>
                      </a:r>
                      <a:r>
                        <a:rPr kumimoji="0" lang="ru-RU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инозитол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304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Преимущества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D5E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Лучшая переносимость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&amp; </a:t>
                      </a:r>
                      <a:r>
                        <a:rPr kumimoji="0" lang="ru-RU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больший антиоксидантный эффект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T="45703" marB="45703" anchor="b" horzOverflow="overflow">
                    <a:lnL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88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DD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3584" name="Text Box 76"/>
          <p:cNvSpPr txBox="1">
            <a:spLocks noChangeArrowheads="1"/>
          </p:cNvSpPr>
          <p:nvPr/>
        </p:nvSpPr>
        <p:spPr bwMode="auto">
          <a:xfrm>
            <a:off x="1739566" y="121074"/>
            <a:ext cx="8457079" cy="646331"/>
          </a:xfrm>
          <a:prstGeom prst="rect">
            <a:avLst/>
          </a:prstGeom>
          <a:solidFill>
            <a:srgbClr val="8067A9"/>
          </a:solidFill>
          <a:ln>
            <a:noFill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ru-RU" sz="3600" dirty="0">
                <a:solidFill>
                  <a:srgbClr val="FFFFFF"/>
                </a:solidFill>
              </a:rPr>
              <a:t> </a:t>
            </a:r>
            <a:r>
              <a:rPr lang="ru-RU" sz="3600" dirty="0" err="1">
                <a:solidFill>
                  <a:srgbClr val="FFFFFF"/>
                </a:solidFill>
              </a:rPr>
              <a:t>Нутриэн</a:t>
            </a:r>
            <a:r>
              <a:rPr lang="ru-RU" sz="3600" dirty="0">
                <a:solidFill>
                  <a:srgbClr val="FFFFFF"/>
                </a:solidFill>
              </a:rPr>
              <a:t> </a:t>
            </a:r>
            <a:r>
              <a:rPr lang="ru-RU" sz="3600" dirty="0" smtClean="0">
                <a:solidFill>
                  <a:srgbClr val="FFFFFF"/>
                </a:solidFill>
              </a:rPr>
              <a:t>Стандарт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xmlns="" id="{A1E0B3FF-925F-44A4-8CC5-B122D48B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06149" y="2008046"/>
            <a:ext cx="1884572" cy="3566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Свиток: горизонтальный 1">
            <a:extLst>
              <a:ext uri="{FF2B5EF4-FFF2-40B4-BE49-F238E27FC236}">
                <a16:creationId xmlns:a16="http://schemas.microsoft.com/office/drawing/2014/main" xmlns="" id="{B0696FD1-4648-45E1-B4D4-660EE172A32D}"/>
              </a:ext>
            </a:extLst>
          </p:cNvPr>
          <p:cNvSpPr/>
          <p:nvPr/>
        </p:nvSpPr>
        <p:spPr>
          <a:xfrm>
            <a:off x="9444251" y="5322627"/>
            <a:ext cx="2572822" cy="1624083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Нейтральный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Клубника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Карамель</a:t>
            </a:r>
          </a:p>
          <a:p>
            <a:pPr algn="ctr"/>
            <a:r>
              <a:rPr lang="ru-RU" dirty="0">
                <a:solidFill>
                  <a:schemeClr val="tx1"/>
                </a:solidFill>
              </a:rPr>
              <a:t>Ваниль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66C550E3-35AD-42D6-82A7-C7167E5D4110}"/>
              </a:ext>
            </a:extLst>
          </p:cNvPr>
          <p:cNvSpPr/>
          <p:nvPr/>
        </p:nvSpPr>
        <p:spPr>
          <a:xfrm>
            <a:off x="1136121" y="5252789"/>
            <a:ext cx="6096000" cy="1631216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ts val="1510"/>
              </a:lnSpc>
              <a:spcAft>
                <a:spcPts val="0"/>
              </a:spcAft>
              <a:tabLst>
                <a:tab pos="655320" algn="l"/>
              </a:tabLst>
            </a:pPr>
            <a:r>
              <a:rPr lang="ru-RU" sz="1600" b="1" u="sng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Состав на 100 мл готовой смеси:</a:t>
            </a:r>
          </a:p>
          <a:p>
            <a:pPr>
              <a:lnSpc>
                <a:spcPts val="1510"/>
              </a:lnSpc>
              <a:spcAft>
                <a:spcPts val="0"/>
              </a:spcAft>
              <a:tabLst>
                <a:tab pos="655320" algn="l"/>
              </a:tabLst>
            </a:pP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ts val="1510"/>
              </a:lnSpc>
              <a:spcAft>
                <a:spcPts val="0"/>
              </a:spcAft>
              <a:tabLst>
                <a:tab pos="655320" algn="l"/>
              </a:tabLst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Энергетическая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ценность</a:t>
            </a: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- 100 ккал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ts val="1510"/>
              </a:lnSpc>
              <a:spcAft>
                <a:spcPts val="0"/>
              </a:spcAft>
              <a:tabLst>
                <a:tab pos="655320" algn="l"/>
              </a:tabLst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Белок</a:t>
            </a: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 г 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ts val="1510"/>
              </a:lnSpc>
              <a:spcAft>
                <a:spcPts val="0"/>
              </a:spcAft>
              <a:tabLst>
                <a:tab pos="655320" algn="l"/>
              </a:tabLst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Жир - 3,6 г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ts val="1510"/>
              </a:lnSpc>
              <a:spcAft>
                <a:spcPts val="0"/>
              </a:spcAft>
              <a:tabLst>
                <a:tab pos="655320" algn="l"/>
              </a:tabLst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Углеводы</a:t>
            </a: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- 12,9</a:t>
            </a: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ts val="1510"/>
              </a:lnSpc>
              <a:spcAft>
                <a:spcPts val="0"/>
              </a:spcAft>
              <a:tabLst>
                <a:tab pos="655320" algn="l"/>
              </a:tabLst>
            </a:pPr>
            <a:r>
              <a:rPr lang="ru-RU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Осмолярность</a:t>
            </a: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- 300 </a:t>
            </a:r>
            <a:r>
              <a:rPr lang="ru-RU" sz="1600" dirty="0" err="1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мОсм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/л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lnSpc>
                <a:spcPts val="1510"/>
              </a:lnSpc>
              <a:spcAft>
                <a:spcPts val="0"/>
              </a:spcAft>
              <a:tabLst>
                <a:tab pos="655320" algn="l"/>
              </a:tabLst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Пищевые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волокна </a:t>
            </a: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отсутствуют.</a:t>
            </a: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xmlns="" id="{C4BCC754-543C-4D69-81E5-7C8DAA93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3" y="0"/>
            <a:ext cx="1529971" cy="287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76"/>
          <p:cNvSpPr txBox="1">
            <a:spLocks noChangeArrowheads="1"/>
          </p:cNvSpPr>
          <p:nvPr/>
        </p:nvSpPr>
        <p:spPr bwMode="auto">
          <a:xfrm>
            <a:off x="171392" y="2874919"/>
            <a:ext cx="1353671" cy="830997"/>
          </a:xfrm>
          <a:prstGeom prst="rect">
            <a:avLst/>
          </a:prstGeom>
          <a:solidFill>
            <a:srgbClr val="8067A9"/>
          </a:solidFill>
          <a:ln>
            <a:noFill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ru-RU" sz="2400" dirty="0">
                <a:solidFill>
                  <a:srgbClr val="FFFFFF"/>
                </a:solidFill>
              </a:rPr>
              <a:t> </a:t>
            </a:r>
            <a:r>
              <a:rPr lang="ru-RU" sz="2400" dirty="0" smtClean="0">
                <a:solidFill>
                  <a:srgbClr val="FFFFFF"/>
                </a:solidFill>
              </a:rPr>
              <a:t>1000 мл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2" name="Text Box 76"/>
          <p:cNvSpPr txBox="1">
            <a:spLocks noChangeArrowheads="1"/>
          </p:cNvSpPr>
          <p:nvPr/>
        </p:nvSpPr>
        <p:spPr bwMode="auto">
          <a:xfrm>
            <a:off x="10367394" y="1545034"/>
            <a:ext cx="1353671" cy="461665"/>
          </a:xfrm>
          <a:prstGeom prst="rect">
            <a:avLst/>
          </a:prstGeom>
          <a:solidFill>
            <a:srgbClr val="8067A9"/>
          </a:solidFill>
          <a:ln>
            <a:noFill/>
          </a:ln>
          <a:effectLst>
            <a:outerShdw dist="107763" dir="135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FontTx/>
              <a:buNone/>
            </a:pPr>
            <a:r>
              <a:rPr lang="ru-RU" sz="2400" dirty="0">
                <a:solidFill>
                  <a:srgbClr val="FFFFFF"/>
                </a:solidFill>
              </a:rPr>
              <a:t> 2</a:t>
            </a:r>
            <a:r>
              <a:rPr lang="ru-RU" sz="2400" dirty="0" smtClean="0">
                <a:solidFill>
                  <a:srgbClr val="FFFFFF"/>
                </a:solidFill>
              </a:rPr>
              <a:t>00 мл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65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A9E06F-6F49-4A51-9BC3-EC0F4C15E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err="1">
                <a:solidFill>
                  <a:srgbClr val="00B050"/>
                </a:solidFill>
              </a:rPr>
              <a:t>Нутриэн</a:t>
            </a:r>
            <a:r>
              <a:rPr lang="ru-RU" b="1" dirty="0">
                <a:solidFill>
                  <a:srgbClr val="00B050"/>
                </a:solidFill>
              </a:rPr>
              <a:t> </a:t>
            </a:r>
            <a:r>
              <a:rPr lang="ru-RU" b="1" dirty="0" smtClean="0">
                <a:solidFill>
                  <a:srgbClr val="00B050"/>
                </a:solidFill>
              </a:rPr>
              <a:t>Стандарт</a:t>
            </a:r>
            <a:r>
              <a:rPr lang="ru-RU" b="1" dirty="0">
                <a:solidFill>
                  <a:srgbClr val="00B050"/>
                </a:solidFill>
              </a:rPr>
              <a:t/>
            </a:r>
            <a:br>
              <a:rPr lang="ru-RU" b="1" dirty="0">
                <a:solidFill>
                  <a:srgbClr val="00B050"/>
                </a:solidFill>
              </a:rPr>
            </a:br>
            <a:r>
              <a:rPr lang="ru-RU" b="1" dirty="0">
                <a:solidFill>
                  <a:srgbClr val="00B050"/>
                </a:solidFill>
              </a:rPr>
              <a:t>преимущества 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EBA50362-395C-4427-ADB4-90C4A15C908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22787" y="1811020"/>
          <a:ext cx="109728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xmlns="" val="1389105554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xmlns="" val="2455413149"/>
                    </a:ext>
                  </a:extLst>
                </a:gridCol>
                <a:gridCol w="6626942">
                  <a:extLst>
                    <a:ext uri="{9D8B030D-6E8A-4147-A177-3AD203B41FA5}">
                      <a16:colId xmlns:a16="http://schemas.microsoft.com/office/drawing/2014/main" xmlns="" val="1740651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Свойство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87633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Белок сывороточный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Наиболее биологически ценный, легче усваивается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3003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Белок казеин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640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СЦТ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Усваивается без липазы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8049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Сахара (глюкоза, мальтоза, сахароза)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1,1 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Мин риск гипергликемии (</a:t>
                      </a:r>
                      <a:r>
                        <a:rPr lang="ru-RU" dirty="0" err="1"/>
                        <a:t>Нутридринк</a:t>
                      </a:r>
                      <a:r>
                        <a:rPr lang="ru-RU" dirty="0"/>
                        <a:t> – 4,5г на 100 ккал)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9600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/>
                        <a:t>Осмолярность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err="1"/>
                        <a:t>Изоосмолярный</a:t>
                      </a:r>
                      <a:r>
                        <a:rPr lang="ru-RU" dirty="0"/>
                        <a:t> – легче усваивается, не вызывает диарею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55563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688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59696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CF2B65-BD3F-41B0-8C38-FA23436C18A7}"/>
              </a:ext>
            </a:extLst>
          </p:cNvPr>
          <p:cNvSpPr txBox="1"/>
          <p:nvPr/>
        </p:nvSpPr>
        <p:spPr>
          <a:xfrm>
            <a:off x="609600" y="5542044"/>
            <a:ext cx="10819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При сравнении с </a:t>
            </a:r>
            <a:r>
              <a:rPr lang="ru-RU" b="1" dirty="0" err="1">
                <a:solidFill>
                  <a:srgbClr val="FF0000"/>
                </a:solidFill>
              </a:rPr>
              <a:t>гипернитрогенными</a:t>
            </a:r>
            <a:r>
              <a:rPr lang="ru-RU" b="1" dirty="0">
                <a:solidFill>
                  <a:srgbClr val="FF0000"/>
                </a:solidFill>
              </a:rPr>
              <a:t> и </a:t>
            </a:r>
            <a:r>
              <a:rPr lang="ru-RU" b="1" dirty="0" err="1">
                <a:solidFill>
                  <a:srgbClr val="FF0000"/>
                </a:solidFill>
              </a:rPr>
              <a:t>гиперкалорийными</a:t>
            </a:r>
            <a:r>
              <a:rPr lang="ru-RU" b="1" dirty="0">
                <a:solidFill>
                  <a:srgbClr val="FF0000"/>
                </a:solidFill>
              </a:rPr>
              <a:t> смесями </a:t>
            </a:r>
            <a:r>
              <a:rPr lang="ru-RU" b="1" dirty="0" smtClean="0">
                <a:solidFill>
                  <a:srgbClr val="FF0000"/>
                </a:solidFill>
              </a:rPr>
              <a:t>определяющим фактором является  </a:t>
            </a:r>
            <a:r>
              <a:rPr lang="ru-RU" b="1" dirty="0">
                <a:solidFill>
                  <a:srgbClr val="FF0000"/>
                </a:solidFill>
              </a:rPr>
              <a:t>более легкое усвоение, а, значит, больший эффект от поступающих нутриентов (белок, в первую </a:t>
            </a:r>
            <a:r>
              <a:rPr lang="ru-RU" b="1" dirty="0" smtClean="0">
                <a:solidFill>
                  <a:srgbClr val="FF0000"/>
                </a:solidFill>
              </a:rPr>
              <a:t>очередь, и энергия)</a:t>
            </a:r>
            <a:endParaRPr lang="ru-R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93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18687</TotalTime>
  <Words>1756</Words>
  <Application>Microsoft Office PowerPoint</Application>
  <PresentationFormat>Широкоэкранный</PresentationFormat>
  <Paragraphs>280</Paragraphs>
  <Slides>25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25</vt:i4>
      </vt:variant>
    </vt:vector>
  </HeadingPairs>
  <TitlesOfParts>
    <vt:vector size="38" baseType="lpstr">
      <vt:lpstr>MS PGothic</vt:lpstr>
      <vt:lpstr>Arial</vt:lpstr>
      <vt:lpstr>Arial Black</vt:lpstr>
      <vt:lpstr>Calibri</vt:lpstr>
      <vt:lpstr>Fritz Quadrata Cyrillic</vt:lpstr>
      <vt:lpstr>Mangal</vt:lpstr>
      <vt:lpstr>Times New Roman</vt:lpstr>
      <vt:lpstr>Verdana</vt:lpstr>
      <vt:lpstr>Wingdings</vt:lpstr>
      <vt:lpstr>Тема Office</vt:lpstr>
      <vt:lpstr>Image</vt:lpstr>
      <vt:lpstr>Clip</vt:lpstr>
      <vt:lpstr>Документ</vt:lpstr>
      <vt:lpstr>ЭНТЕРАЛЬНОЕ ПИТАНИЕ  НУТРИЭН в клинической практике</vt:lpstr>
      <vt:lpstr>Недостаточность питания пациента:</vt:lpstr>
      <vt:lpstr>Презентация PowerPoint</vt:lpstr>
      <vt:lpstr>Презентация PowerPoint</vt:lpstr>
      <vt:lpstr>Презентация PowerPoint</vt:lpstr>
      <vt:lpstr>Особенности обмена веществ в условиях болезни</vt:lpstr>
      <vt:lpstr>Жидкие Нутриэны</vt:lpstr>
      <vt:lpstr>Презентация PowerPoint</vt:lpstr>
      <vt:lpstr>Нутриэн Стандарт преимущества </vt:lpstr>
      <vt:lpstr>Сравнительное исследование</vt:lpstr>
      <vt:lpstr>Динамика  показателей нутритивного статуса </vt:lpstr>
      <vt:lpstr>Готовы ли наши пациенты  оплатить лечение за свой счет?</vt:lpstr>
      <vt:lpstr>Выводы</vt:lpstr>
      <vt:lpstr>Нутриэн Стандарт, 200 мл – где востребован? </vt:lpstr>
      <vt:lpstr>Нутриэн Стандарт, 200 мл</vt:lpstr>
      <vt:lpstr>Презентация PowerPoint</vt:lpstr>
      <vt:lpstr>Нутриэн Диабет </vt:lpstr>
      <vt:lpstr>Нутриэн Диабет, 200 мл – где востребован?</vt:lpstr>
      <vt:lpstr>Презентация PowerPoint</vt:lpstr>
      <vt:lpstr>Вопросы стереотипов</vt:lpstr>
      <vt:lpstr>Презентация PowerPoint</vt:lpstr>
      <vt:lpstr>Презентация PowerPoint</vt:lpstr>
      <vt:lpstr>Презентация PowerPoint</vt:lpstr>
      <vt:lpstr>ИНФАПРИМ</vt:lpstr>
      <vt:lpstr> Специализированные продукты для диетического лечебного питания детей старше 3-х лет и взрослых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Трофимов</dc:creator>
  <cp:lastModifiedBy>Булыгина Татьяна Владимировна</cp:lastModifiedBy>
  <cp:revision>247</cp:revision>
  <dcterms:created xsi:type="dcterms:W3CDTF">2018-09-18T06:28:42Z</dcterms:created>
  <dcterms:modified xsi:type="dcterms:W3CDTF">2019-08-21T13:15:37Z</dcterms:modified>
</cp:coreProperties>
</file>